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73" r:id="rId6"/>
    <p:sldMasterId id="214748367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Lst>
  <p:sldSz cy="6858000" cx="12192000"/>
  <p:notesSz cx="6858000" cy="9144000"/>
  <p:embeddedFontLst>
    <p:embeddedFont>
      <p:font typeface="Caveat"/>
      <p:regular r:id="rId82"/>
      <p:bold r:id="rId83"/>
    </p:embeddedFont>
    <p:embeddedFont>
      <p:font typeface="Helvetica Neue"/>
      <p:regular r:id="rId84"/>
      <p:bold r:id="rId85"/>
      <p:italic r:id="rId86"/>
      <p:boldItalic r:id="rId87"/>
    </p:embeddedFont>
    <p:embeddedFont>
      <p:font typeface="Noto Sans Symbols"/>
      <p:regular r:id="rId88"/>
      <p:bold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0" roundtripDataSignature="AMtx7mj6ewR17oZaUR4TzvkXYuX0c5RI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B043A8F-B20F-4360-B44A-A1BD90349C7E}">
  <a:tblStyle styleId="{2B043A8F-B20F-4360-B44A-A1BD90349C7E}"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14F54EFC-1658-4C39-9D68-41ED411BEA8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FFB0939-F123-4F48-AAE1-1B5206A2FCAB}" styleName="Table_2">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FEB"/>
          </a:solidFill>
        </a:fill>
      </a:tcStyle>
    </a:wholeTbl>
    <a:band1H>
      <a:tcTxStyle/>
      <a:tcStyle>
        <a:fill>
          <a:solidFill>
            <a:srgbClr val="CBDDD5"/>
          </a:solidFill>
        </a:fill>
      </a:tcStyle>
    </a:band1H>
    <a:band2H>
      <a:tcTxStyle/>
    </a:band2H>
    <a:band1V>
      <a:tcTxStyle/>
      <a:tcStyle>
        <a:fill>
          <a:solidFill>
            <a:srgbClr val="CBDDD5"/>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HelveticaNeue-regular.fntdata"/><Relationship Id="rId83" Type="http://schemas.openxmlformats.org/officeDocument/2006/relationships/font" Target="fonts/Caveat-bold.fntdata"/><Relationship Id="rId42" Type="http://schemas.openxmlformats.org/officeDocument/2006/relationships/slide" Target="slides/slide34.xml"/><Relationship Id="rId86" Type="http://schemas.openxmlformats.org/officeDocument/2006/relationships/font" Target="fonts/HelveticaNeue-italic.fntdata"/><Relationship Id="rId41" Type="http://schemas.openxmlformats.org/officeDocument/2006/relationships/slide" Target="slides/slide33.xml"/><Relationship Id="rId85" Type="http://schemas.openxmlformats.org/officeDocument/2006/relationships/font" Target="fonts/HelveticaNeue-bold.fntdata"/><Relationship Id="rId44" Type="http://schemas.openxmlformats.org/officeDocument/2006/relationships/slide" Target="slides/slide36.xml"/><Relationship Id="rId88" Type="http://schemas.openxmlformats.org/officeDocument/2006/relationships/font" Target="fonts/NotoSansSymbols-regular.fntdata"/><Relationship Id="rId43" Type="http://schemas.openxmlformats.org/officeDocument/2006/relationships/slide" Target="slides/slide35.xml"/><Relationship Id="rId87" Type="http://schemas.openxmlformats.org/officeDocument/2006/relationships/font" Target="fonts/HelveticaNeue-boldItalic.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NotoSansSymbols-bold.fntdata"/><Relationship Id="rId80" Type="http://schemas.openxmlformats.org/officeDocument/2006/relationships/slide" Target="slides/slide72.xml"/><Relationship Id="rId82" Type="http://schemas.openxmlformats.org/officeDocument/2006/relationships/font" Target="fonts/Caveat-regular.fntdata"/><Relationship Id="rId81" Type="http://schemas.openxmlformats.org/officeDocument/2006/relationships/slide" Target="slides/slide73.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slide" Target="slides/slide69.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slide" Target="slides/slide71.xml"/><Relationship Id="rId34" Type="http://schemas.openxmlformats.org/officeDocument/2006/relationships/slide" Target="slides/slide26.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90" Type="http://customschemas.google.com/relationships/presentationmetadata" Target="metadata"/><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 name="Google Shape;23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289" name="Google Shape;28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295" name="Google Shape;29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301" name="Google Shape;30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8" name="Google Shape;30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a:p>
        </p:txBody>
      </p:sp>
      <p:sp>
        <p:nvSpPr>
          <p:cNvPr id="318" name="Google Shape;31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6" name="Google Shape;32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2" name="Google Shape;33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1" name="Google Shape;35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7" name="Google Shape;35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3" name="Google Shape;36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240" name="Google Shape;24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4" name="Google Shape;37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2" name="Google Shape;38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8" name="Google Shape;38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0" name="Google Shape;40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7" name="Google Shape;40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1" lang="en-US"/>
              <a:t>Calibration</a:t>
            </a:r>
            <a:r>
              <a:rPr lang="en-US"/>
              <a:t>: Predictions should be well-calibrated</a:t>
            </a:r>
            <a:endParaRPr/>
          </a:p>
          <a:p>
            <a:pPr indent="0" lvl="1" marL="457200" rtl="0" algn="l">
              <a:spcBef>
                <a:spcPts val="360"/>
              </a:spcBef>
              <a:spcAft>
                <a:spcPts val="0"/>
              </a:spcAft>
              <a:buNone/>
            </a:pPr>
            <a:r>
              <a:rPr lang="en-US"/>
              <a:t>If algorithm gives a score 2, then the 20% of people with that score will commit a crime, regardless of race</a:t>
            </a:r>
            <a:endParaRPr/>
          </a:p>
          <a:p>
            <a:pPr indent="0" lvl="0" marL="0" rtl="0" algn="l">
              <a:spcBef>
                <a:spcPts val="360"/>
              </a:spcBef>
              <a:spcAft>
                <a:spcPts val="0"/>
              </a:spcAft>
              <a:buNone/>
            </a:pPr>
            <a:r>
              <a:rPr i="1" lang="en-US"/>
              <a:t>Balance for the positive class</a:t>
            </a:r>
            <a:r>
              <a:rPr lang="en-US"/>
              <a:t>: Average score of defendants who do commit another crime should be the same in each group</a:t>
            </a:r>
            <a:endParaRPr/>
          </a:p>
          <a:p>
            <a:pPr indent="0" lvl="0" marL="0" rtl="0" algn="l">
              <a:spcBef>
                <a:spcPts val="360"/>
              </a:spcBef>
              <a:spcAft>
                <a:spcPts val="0"/>
              </a:spcAft>
              <a:buNone/>
            </a:pPr>
            <a:r>
              <a:rPr i="1" lang="en-US"/>
              <a:t>Balance for the negative class</a:t>
            </a:r>
            <a:r>
              <a:rPr lang="en-US"/>
              <a:t>: Average score of defendants who never commit another crime should be the same for each group</a:t>
            </a:r>
            <a:endParaRPr/>
          </a:p>
          <a:p>
            <a:pPr indent="0" lvl="1" marL="457200" rtl="0" algn="l">
              <a:spcBef>
                <a:spcPts val="360"/>
              </a:spcBef>
              <a:spcAft>
                <a:spcPts val="0"/>
              </a:spcAft>
              <a:buNone/>
            </a:pPr>
            <a:r>
              <a:rPr lang="en-US"/>
              <a:t>i.e., both groups should have equal false positive and false negative rates</a:t>
            </a:r>
            <a:endParaRPr/>
          </a:p>
          <a:p>
            <a:pPr indent="0" lvl="1" marL="457200" rtl="0" algn="l">
              <a:spcBef>
                <a:spcPts val="360"/>
              </a:spcBef>
              <a:spcAft>
                <a:spcPts val="0"/>
              </a:spcAft>
              <a:buNone/>
            </a:pPr>
            <a:r>
              <a:rPr lang="en-US"/>
              <a:t>Independent of </a:t>
            </a:r>
            <a:r>
              <a:rPr i="1" lang="en-US"/>
              <a:t>statistical parity</a:t>
            </a:r>
            <a:endParaRPr/>
          </a:p>
          <a:p>
            <a:pPr indent="0" lvl="0" marL="0" rtl="0" algn="l">
              <a:spcBef>
                <a:spcPts val="360"/>
              </a:spcBef>
              <a:spcAft>
                <a:spcPts val="0"/>
              </a:spcAft>
              <a:buNone/>
            </a:pPr>
            <a:r>
              <a:t/>
            </a:r>
            <a:endParaRPr/>
          </a:p>
        </p:txBody>
      </p:sp>
      <p:sp>
        <p:nvSpPr>
          <p:cNvPr id="414" name="Google Shape;414;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0" name="Google Shape;42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8" name="Google Shape;46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6" name="Google Shape;47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average score assigned to people of group 1 who belong to the negative class should be the same as the average score assigned to people of group 2 who belong to the negative class. </a:t>
            </a:r>
            <a:endParaRPr/>
          </a:p>
          <a:p>
            <a:pPr indent="0" lvl="0" marL="0" rtl="0" algn="l">
              <a:spcBef>
                <a:spcPts val="360"/>
              </a:spcBef>
              <a:spcAft>
                <a:spcPts val="0"/>
              </a:spcAft>
              <a:buNone/>
            </a:pPr>
            <a:r>
              <a:t/>
            </a:r>
            <a:endParaRPr/>
          </a:p>
        </p:txBody>
      </p:sp>
      <p:sp>
        <p:nvSpPr>
          <p:cNvPr id="483" name="Google Shape;483;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246" name="Google Shape;24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the average score assigned to people of group 1 who belong to the positive class should be the same as the average score assigned to people of group 2 who belong to the positive class.</a:t>
            </a:r>
            <a:endParaRPr/>
          </a:p>
          <a:p>
            <a:pPr indent="0" lvl="0" marL="0" rtl="0" algn="l">
              <a:spcBef>
                <a:spcPts val="360"/>
              </a:spcBef>
              <a:spcAft>
                <a:spcPts val="0"/>
              </a:spcAft>
              <a:buNone/>
            </a:pPr>
            <a:r>
              <a:t/>
            </a:r>
            <a:endParaRPr/>
          </a:p>
        </p:txBody>
      </p:sp>
      <p:sp>
        <p:nvSpPr>
          <p:cNvPr id="493" name="Google Shape;493;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2" name="Google Shape;50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8" name="Google Shape;50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5" name="Google Shape;51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6" name="Google Shape;52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4" name="Google Shape;53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8" name="Google Shape;55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5" name="Google Shape;56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Fair representation learning via linear orthogonalization: there will not be Simpson’s paradox with respect to xp.</a:t>
            </a:r>
            <a:endParaRPr/>
          </a:p>
          <a:p>
            <a:pPr indent="0" lvl="0" marL="0" rtl="0" algn="l">
              <a:spcBef>
                <a:spcPts val="360"/>
              </a:spcBef>
              <a:spcAft>
                <a:spcPts val="0"/>
              </a:spcAft>
              <a:buNone/>
            </a:pPr>
            <a:r>
              <a:t/>
            </a:r>
            <a:endParaRPr/>
          </a:p>
        </p:txBody>
      </p:sp>
      <p:sp>
        <p:nvSpPr>
          <p:cNvPr id="667" name="Google Shape;667;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252" name="Google Shape;25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2" name="Google Shape;69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5" name="Google Shape;70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8" name="Google Shape;71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0" name="Google Shape;73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6" name="Google Shape;73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2" name="Google Shape;74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8" name="Google Shape;74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4" name="Google Shape;75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0" name="Google Shape;76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6" name="Google Shape;76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b="0" i="0" lang="en-US" sz="1200" u="none" strike="noStrike">
                <a:solidFill>
                  <a:schemeClr val="dk1"/>
                </a:solidFill>
                <a:latin typeface="Calibri"/>
                <a:ea typeface="Calibri"/>
                <a:cs typeface="Calibri"/>
                <a:sym typeface="Calibri"/>
              </a:rPr>
              <a:t>very point of data mining is to provide a rational basis upon which to distinguish between individuals and to reliably confer to the individual the qualities possessed by those who seem statistically similar. </a:t>
            </a:r>
            <a:endParaRPr/>
          </a:p>
        </p:txBody>
      </p:sp>
      <p:sp>
        <p:nvSpPr>
          <p:cNvPr id="259" name="Google Shape;25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2" name="Google Shape;77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 name="Google Shape;779;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231F20"/>
                </a:solidFill>
                <a:latin typeface="Arial"/>
                <a:ea typeface="Arial"/>
                <a:cs typeface="Arial"/>
                <a:sym typeface="Arial"/>
              </a:rPr>
              <a:t>Disparities persist across all of important markers of health needs—severity of diabetes, high blood pressure, renal failure, cholesterol, and anemia—we find that Blacks are substantially less healthy than Whites at any level of algorithm predictions</a:t>
            </a:r>
            <a:endParaRPr/>
          </a:p>
        </p:txBody>
      </p:sp>
      <p:sp>
        <p:nvSpPr>
          <p:cNvPr id="780" name="Google Shape;780;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7" name="Google Shape;787;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3" name="Google Shape;793;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9" name="Google Shape;799;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8" name="Google Shape;80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4" name="Google Shape;814;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1" name="Google Shape;821;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7" name="Google Shape;827;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33" name="Google Shape;833;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265" name="Google Shape;26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9" name="Google Shape;839;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231F20"/>
                </a:solidFill>
                <a:latin typeface="Arial"/>
                <a:ea typeface="Arial"/>
                <a:cs typeface="Arial"/>
                <a:sym typeface="Arial"/>
              </a:rPr>
              <a:t>Performance of predictors trained on alternative labels. For each new algorithm, we show the label on which it was trained (rows) and the</a:t>
            </a:r>
            <a:endParaRPr/>
          </a:p>
          <a:p>
            <a:pPr indent="0" lvl="0" marL="0" rtl="0" algn="l">
              <a:spcBef>
                <a:spcPts val="540"/>
              </a:spcBef>
              <a:spcAft>
                <a:spcPts val="0"/>
              </a:spcAft>
              <a:buNone/>
            </a:pPr>
            <a:r>
              <a:rPr b="0" i="0" lang="en-US" sz="1800" u="none" strike="noStrike">
                <a:solidFill>
                  <a:srgbClr val="231F20"/>
                </a:solidFill>
                <a:latin typeface="Arial"/>
                <a:ea typeface="Arial"/>
                <a:cs typeface="Arial"/>
                <a:sym typeface="Arial"/>
              </a:rPr>
              <a:t>concentration of a given outcome of interest (columns) at or above the 97th percentile of predicted risk. We also show the fraction of Black patients</a:t>
            </a:r>
            <a:endParaRPr/>
          </a:p>
          <a:p>
            <a:pPr indent="0" lvl="0" marL="0" rtl="0" algn="l">
              <a:spcBef>
                <a:spcPts val="540"/>
              </a:spcBef>
              <a:spcAft>
                <a:spcPts val="0"/>
              </a:spcAft>
              <a:buNone/>
            </a:pPr>
            <a:r>
              <a:rPr b="0" i="0" lang="en-US" sz="1800" u="none" strike="noStrike">
                <a:solidFill>
                  <a:srgbClr val="231F20"/>
                </a:solidFill>
                <a:latin typeface="Arial"/>
                <a:ea typeface="Arial"/>
                <a:cs typeface="Arial"/>
                <a:sym typeface="Arial"/>
              </a:rPr>
              <a:t>in each group.</a:t>
            </a:r>
            <a:endParaRPr/>
          </a:p>
        </p:txBody>
      </p:sp>
      <p:sp>
        <p:nvSpPr>
          <p:cNvPr id="840" name="Google Shape;840;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47" name="Google Shape;847;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53" name="Google Shape;853;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794074f39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794074f39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60" name="Google Shape;860;g26794074f39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6794074f39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6794074f39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67" name="Google Shape;867;g26794074f39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6794074f39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6794074f39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75" name="Google Shape;875;g26794074f39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6794074f39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6794074f39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83" name="Google Shape;883;g26794074f39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6794074f39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6794074f39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91" name="Google Shape;891;g26794074f39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6794074f39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6794074f39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99" name="Google Shape;899;g26794074f39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6794074f39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6794074f39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7" name="Google Shape;907;g26794074f39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271" name="Google Shape;27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6794074f39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6794074f39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4" name="Google Shape;914;g26794074f39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6794074f3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6794074f3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22" name="Google Shape;922;g26794074f3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28" name="Google Shape;928;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34" name="Google Shape;934;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277" name="Google Shape;27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283" name="Google Shape;28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6"/>
          <p:cNvSpPr txBox="1"/>
          <p:nvPr>
            <p:ph type="ctrTitle"/>
          </p:nvPr>
        </p:nvSpPr>
        <p:spPr>
          <a:xfrm>
            <a:off x="914400" y="2130428"/>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66"/>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rgbClr val="888888"/>
              </a:buClr>
              <a:buSzPts val="2800"/>
              <a:buNone/>
              <a:defRPr>
                <a:solidFill>
                  <a:srgbClr val="888888"/>
                </a:solidFill>
              </a:defRPr>
            </a:lvl1pPr>
            <a:lvl2pPr lvl="1" algn="ctr">
              <a:spcBef>
                <a:spcPts val="480"/>
              </a:spcBef>
              <a:spcAft>
                <a:spcPts val="0"/>
              </a:spcAft>
              <a:buClr>
                <a:srgbClr val="888888"/>
              </a:buClr>
              <a:buSzPts val="2400"/>
              <a:buNone/>
              <a:defRPr>
                <a:solidFill>
                  <a:srgbClr val="888888"/>
                </a:solidFill>
              </a:defRPr>
            </a:lvl2pPr>
            <a:lvl3pPr lvl="2" algn="ctr">
              <a:spcBef>
                <a:spcPts val="400"/>
              </a:spcBef>
              <a:spcAft>
                <a:spcPts val="0"/>
              </a:spcAft>
              <a:buClr>
                <a:srgbClr val="888888"/>
              </a:buClr>
              <a:buSzPts val="2000"/>
              <a:buNone/>
              <a:defRPr>
                <a:solidFill>
                  <a:srgbClr val="888888"/>
                </a:solidFill>
              </a:defRPr>
            </a:lvl3pPr>
            <a:lvl4pPr lvl="3" algn="ctr">
              <a:spcBef>
                <a:spcPts val="360"/>
              </a:spcBef>
              <a:spcAft>
                <a:spcPts val="0"/>
              </a:spcAft>
              <a:buClr>
                <a:srgbClr val="888888"/>
              </a:buClr>
              <a:buSzPts val="1800"/>
              <a:buNone/>
              <a:defRPr>
                <a:solidFill>
                  <a:srgbClr val="888888"/>
                </a:solidFill>
              </a:defRPr>
            </a:lvl4pPr>
            <a:lvl5pPr lvl="4" algn="ctr">
              <a:spcBef>
                <a:spcPts val="320"/>
              </a:spcBef>
              <a:spcAft>
                <a:spcPts val="0"/>
              </a:spcAft>
              <a:buClr>
                <a:srgbClr val="888888"/>
              </a:buClr>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id="18" name="Google Shape;18;p66"/>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 name="Shape 58"/>
        <p:cNvGrpSpPr/>
        <p:nvPr/>
      </p:nvGrpSpPr>
      <p:grpSpPr>
        <a:xfrm>
          <a:off x="0" y="0"/>
          <a:ext cx="0" cy="0"/>
          <a:chOff x="0" y="0"/>
          <a:chExt cx="0" cy="0"/>
        </a:xfrm>
      </p:grpSpPr>
      <p:sp>
        <p:nvSpPr>
          <p:cNvPr id="59" name="Google Shape;59;p82"/>
          <p:cNvSpPr txBox="1"/>
          <p:nvPr>
            <p:ph type="title"/>
          </p:nvPr>
        </p:nvSpPr>
        <p:spPr>
          <a:xfrm>
            <a:off x="595745" y="4800600"/>
            <a:ext cx="109728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0" i="0"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82"/>
          <p:cNvSpPr/>
          <p:nvPr>
            <p:ph idx="2" type="pic"/>
          </p:nvPr>
        </p:nvSpPr>
        <p:spPr>
          <a:xfrm>
            <a:off x="595745" y="612775"/>
            <a:ext cx="10972800" cy="4114800"/>
          </a:xfrm>
          <a:prstGeom prst="rect">
            <a:avLst/>
          </a:prstGeom>
          <a:noFill/>
          <a:ln>
            <a:noFill/>
          </a:ln>
        </p:spPr>
      </p:sp>
      <p:sp>
        <p:nvSpPr>
          <p:cNvPr id="61" name="Google Shape;61;p82"/>
          <p:cNvSpPr txBox="1"/>
          <p:nvPr>
            <p:ph idx="1" type="body"/>
          </p:nvPr>
        </p:nvSpPr>
        <p:spPr>
          <a:xfrm>
            <a:off x="595745" y="5367338"/>
            <a:ext cx="109728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2" name="Shape 62"/>
        <p:cNvGrpSpPr/>
        <p:nvPr/>
      </p:nvGrpSpPr>
      <p:grpSpPr>
        <a:xfrm>
          <a:off x="0" y="0"/>
          <a:ext cx="0" cy="0"/>
          <a:chOff x="0" y="0"/>
          <a:chExt cx="0" cy="0"/>
        </a:xfrm>
      </p:grpSpPr>
      <p:sp>
        <p:nvSpPr>
          <p:cNvPr id="63" name="Google Shape;63;p83"/>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 name="Google Shape;64;p83"/>
          <p:cNvSpPr txBox="1"/>
          <p:nvPr>
            <p:ph idx="1" type="body"/>
          </p:nvPr>
        </p:nvSpPr>
        <p:spPr>
          <a:xfrm rot="5400000">
            <a:off x="3604418" y="-1851818"/>
            <a:ext cx="49831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65" name="Google Shape;65;p83"/>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70"/>
          <p:cNvSpPr txBox="1"/>
          <p:nvPr>
            <p:ph type="title"/>
          </p:nvPr>
        </p:nvSpPr>
        <p:spPr>
          <a:xfrm>
            <a:off x="838200" y="16300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 name="Shape 77"/>
        <p:cNvGrpSpPr/>
        <p:nvPr/>
      </p:nvGrpSpPr>
      <p:grpSpPr>
        <a:xfrm>
          <a:off x="0" y="0"/>
          <a:ext cx="0" cy="0"/>
          <a:chOff x="0" y="0"/>
          <a:chExt cx="0" cy="0"/>
        </a:xfrm>
      </p:grpSpPr>
      <p:sp>
        <p:nvSpPr>
          <p:cNvPr id="78" name="Google Shape;78;p71"/>
          <p:cNvSpPr txBox="1"/>
          <p:nvPr>
            <p:ph type="title"/>
          </p:nvPr>
        </p:nvSpPr>
        <p:spPr>
          <a:xfrm>
            <a:off x="838200" y="16300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71"/>
          <p:cNvSpPr txBox="1"/>
          <p:nvPr>
            <p:ph idx="1" type="body"/>
          </p:nvPr>
        </p:nvSpPr>
        <p:spPr>
          <a:xfrm>
            <a:off x="838200" y="1700784"/>
            <a:ext cx="10515600" cy="447617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3" name="Shape 83"/>
        <p:cNvGrpSpPr/>
        <p:nvPr/>
      </p:nvGrpSpPr>
      <p:grpSpPr>
        <a:xfrm>
          <a:off x="0" y="0"/>
          <a:ext cx="0" cy="0"/>
          <a:chOff x="0" y="0"/>
          <a:chExt cx="0" cy="0"/>
        </a:xfrm>
      </p:grpSpPr>
      <p:sp>
        <p:nvSpPr>
          <p:cNvPr id="84" name="Google Shape;84;p9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9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 name="Google Shape;86;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sp>
        <p:nvSpPr>
          <p:cNvPr id="90" name="Google Shape;90;p9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9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92" name="Google Shape;92;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5" name="Shape 95"/>
        <p:cNvGrpSpPr/>
        <p:nvPr/>
      </p:nvGrpSpPr>
      <p:grpSpPr>
        <a:xfrm>
          <a:off x="0" y="0"/>
          <a:ext cx="0" cy="0"/>
          <a:chOff x="0" y="0"/>
          <a:chExt cx="0" cy="0"/>
        </a:xfrm>
      </p:grpSpPr>
      <p:sp>
        <p:nvSpPr>
          <p:cNvPr id="96" name="Google Shape;96;p96"/>
          <p:cNvSpPr txBox="1"/>
          <p:nvPr>
            <p:ph type="title"/>
          </p:nvPr>
        </p:nvSpPr>
        <p:spPr>
          <a:xfrm>
            <a:off x="838200" y="16300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9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9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9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2" name="Shape 102"/>
        <p:cNvGrpSpPr/>
        <p:nvPr/>
      </p:nvGrpSpPr>
      <p:grpSpPr>
        <a:xfrm>
          <a:off x="0" y="0"/>
          <a:ext cx="0" cy="0"/>
          <a:chOff x="0" y="0"/>
          <a:chExt cx="0" cy="0"/>
        </a:xfrm>
      </p:grpSpPr>
      <p:sp>
        <p:nvSpPr>
          <p:cNvPr id="103" name="Google Shape;103;p9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9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 name="Google Shape;105;p9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9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7" name="Google Shape;107;p9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 name="Shape 111"/>
        <p:cNvGrpSpPr/>
        <p:nvPr/>
      </p:nvGrpSpPr>
      <p:grpSpPr>
        <a:xfrm>
          <a:off x="0" y="0"/>
          <a:ext cx="0" cy="0"/>
          <a:chOff x="0" y="0"/>
          <a:chExt cx="0" cy="0"/>
        </a:xfrm>
      </p:grpSpPr>
      <p:sp>
        <p:nvSpPr>
          <p:cNvPr id="112" name="Google Shape;112;p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9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5" name="Shape 115"/>
        <p:cNvGrpSpPr/>
        <p:nvPr/>
      </p:nvGrpSpPr>
      <p:grpSpPr>
        <a:xfrm>
          <a:off x="0" y="0"/>
          <a:ext cx="0" cy="0"/>
          <a:chOff x="0" y="0"/>
          <a:chExt cx="0" cy="0"/>
        </a:xfrm>
      </p:grpSpPr>
      <p:sp>
        <p:nvSpPr>
          <p:cNvPr id="116" name="Google Shape;116;p9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9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8" name="Google Shape;118;p9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9" name="Google Shape;119;p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9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pic>
        <p:nvPicPr>
          <p:cNvPr id="20" name="Google Shape;20;p67"/>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
        <p:nvSpPr>
          <p:cNvPr id="21" name="Google Shape;21;p67"/>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3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 name="Google Shape;22;p67"/>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2" name="Shape 122"/>
        <p:cNvGrpSpPr/>
        <p:nvPr/>
      </p:nvGrpSpPr>
      <p:grpSpPr>
        <a:xfrm>
          <a:off x="0" y="0"/>
          <a:ext cx="0" cy="0"/>
          <a:chOff x="0" y="0"/>
          <a:chExt cx="0" cy="0"/>
        </a:xfrm>
      </p:grpSpPr>
      <p:sp>
        <p:nvSpPr>
          <p:cNvPr id="123" name="Google Shape;123;p10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100"/>
          <p:cNvSpPr/>
          <p:nvPr>
            <p:ph idx="2" type="pic"/>
          </p:nvPr>
        </p:nvSpPr>
        <p:spPr>
          <a:xfrm>
            <a:off x="5183188" y="987425"/>
            <a:ext cx="6172200" cy="4873625"/>
          </a:xfrm>
          <a:prstGeom prst="rect">
            <a:avLst/>
          </a:prstGeom>
          <a:noFill/>
          <a:ln>
            <a:noFill/>
          </a:ln>
        </p:spPr>
      </p:sp>
      <p:sp>
        <p:nvSpPr>
          <p:cNvPr id="125" name="Google Shape;125;p10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6" name="Google Shape;126;p1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9" name="Shape 129"/>
        <p:cNvGrpSpPr/>
        <p:nvPr/>
      </p:nvGrpSpPr>
      <p:grpSpPr>
        <a:xfrm>
          <a:off x="0" y="0"/>
          <a:ext cx="0" cy="0"/>
          <a:chOff x="0" y="0"/>
          <a:chExt cx="0" cy="0"/>
        </a:xfrm>
      </p:grpSpPr>
      <p:sp>
        <p:nvSpPr>
          <p:cNvPr id="130" name="Google Shape;130;p101"/>
          <p:cNvSpPr txBox="1"/>
          <p:nvPr>
            <p:ph type="title"/>
          </p:nvPr>
        </p:nvSpPr>
        <p:spPr>
          <a:xfrm>
            <a:off x="838200" y="16300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101"/>
          <p:cNvSpPr txBox="1"/>
          <p:nvPr>
            <p:ph idx="1" type="body"/>
          </p:nvPr>
        </p:nvSpPr>
        <p:spPr>
          <a:xfrm rot="5400000">
            <a:off x="3857911" y="-1318926"/>
            <a:ext cx="4476179"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0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5" name="Shape 135"/>
        <p:cNvGrpSpPr/>
        <p:nvPr/>
      </p:nvGrpSpPr>
      <p:grpSpPr>
        <a:xfrm>
          <a:off x="0" y="0"/>
          <a:ext cx="0" cy="0"/>
          <a:chOff x="0" y="0"/>
          <a:chExt cx="0" cy="0"/>
        </a:xfrm>
      </p:grpSpPr>
      <p:sp>
        <p:nvSpPr>
          <p:cNvPr id="136" name="Google Shape;136;p10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10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1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0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1" name="Shape 141"/>
        <p:cNvGrpSpPr/>
        <p:nvPr/>
      </p:nvGrpSpPr>
      <p:grpSpPr>
        <a:xfrm>
          <a:off x="0" y="0"/>
          <a:ext cx="0" cy="0"/>
          <a:chOff x="0" y="0"/>
          <a:chExt cx="0" cy="0"/>
        </a:xfrm>
      </p:grpSpPr>
      <p:sp>
        <p:nvSpPr>
          <p:cNvPr id="142" name="Google Shape;142;p103"/>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3" name="Google Shape;143;p103"/>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2133"/>
              </a:spcBef>
              <a:spcAft>
                <a:spcPts val="0"/>
              </a:spcAft>
              <a:buClr>
                <a:schemeClr val="dk1"/>
              </a:buClr>
              <a:buSzPts val="1400"/>
              <a:buChar char="○"/>
              <a:defRPr/>
            </a:lvl2pPr>
            <a:lvl3pPr indent="-317500" lvl="2" marL="1371600" algn="l">
              <a:lnSpc>
                <a:spcPct val="90000"/>
              </a:lnSpc>
              <a:spcBef>
                <a:spcPts val="2133"/>
              </a:spcBef>
              <a:spcAft>
                <a:spcPts val="0"/>
              </a:spcAft>
              <a:buClr>
                <a:schemeClr val="dk1"/>
              </a:buClr>
              <a:buSzPts val="1400"/>
              <a:buChar char="■"/>
              <a:defRPr/>
            </a:lvl3pPr>
            <a:lvl4pPr indent="-317500" lvl="3" marL="1828800" algn="l">
              <a:lnSpc>
                <a:spcPct val="90000"/>
              </a:lnSpc>
              <a:spcBef>
                <a:spcPts val="2133"/>
              </a:spcBef>
              <a:spcAft>
                <a:spcPts val="0"/>
              </a:spcAft>
              <a:buClr>
                <a:schemeClr val="dk1"/>
              </a:buClr>
              <a:buSzPts val="1400"/>
              <a:buChar char="●"/>
              <a:defRPr/>
            </a:lvl4pPr>
            <a:lvl5pPr indent="-317500" lvl="4" marL="2286000" algn="l">
              <a:lnSpc>
                <a:spcPct val="90000"/>
              </a:lnSpc>
              <a:spcBef>
                <a:spcPts val="2133"/>
              </a:spcBef>
              <a:spcAft>
                <a:spcPts val="0"/>
              </a:spcAft>
              <a:buClr>
                <a:schemeClr val="dk1"/>
              </a:buClr>
              <a:buSzPts val="1400"/>
              <a:buChar char="○"/>
              <a:defRPr/>
            </a:lvl5pPr>
            <a:lvl6pPr indent="-317500" lvl="5" marL="2743200" algn="l">
              <a:lnSpc>
                <a:spcPct val="90000"/>
              </a:lnSpc>
              <a:spcBef>
                <a:spcPts val="2133"/>
              </a:spcBef>
              <a:spcAft>
                <a:spcPts val="0"/>
              </a:spcAft>
              <a:buClr>
                <a:schemeClr val="dk1"/>
              </a:buClr>
              <a:buSzPts val="1400"/>
              <a:buChar char="■"/>
              <a:defRPr/>
            </a:lvl6pPr>
            <a:lvl7pPr indent="-317500" lvl="6" marL="3200400" algn="l">
              <a:lnSpc>
                <a:spcPct val="90000"/>
              </a:lnSpc>
              <a:spcBef>
                <a:spcPts val="2133"/>
              </a:spcBef>
              <a:spcAft>
                <a:spcPts val="0"/>
              </a:spcAft>
              <a:buClr>
                <a:schemeClr val="dk1"/>
              </a:buClr>
              <a:buSzPts val="1400"/>
              <a:buChar char="●"/>
              <a:defRPr/>
            </a:lvl7pPr>
            <a:lvl8pPr indent="-317500" lvl="7" marL="3657600" algn="l">
              <a:lnSpc>
                <a:spcPct val="90000"/>
              </a:lnSpc>
              <a:spcBef>
                <a:spcPts val="2133"/>
              </a:spcBef>
              <a:spcAft>
                <a:spcPts val="0"/>
              </a:spcAft>
              <a:buClr>
                <a:schemeClr val="dk1"/>
              </a:buClr>
              <a:buSzPts val="1400"/>
              <a:buChar char="○"/>
              <a:defRPr/>
            </a:lvl8pPr>
            <a:lvl9pPr indent="-317500" lvl="8" marL="4114800" algn="l">
              <a:lnSpc>
                <a:spcPct val="90000"/>
              </a:lnSpc>
              <a:spcBef>
                <a:spcPts val="2133"/>
              </a:spcBef>
              <a:spcAft>
                <a:spcPts val="2133"/>
              </a:spcAft>
              <a:buClr>
                <a:schemeClr val="dk1"/>
              </a:buClr>
              <a:buSzPts val="1400"/>
              <a:buChar char="■"/>
              <a:defRPr/>
            </a:lvl9pPr>
          </a:lstStyle>
          <a:p/>
        </p:txBody>
      </p:sp>
      <p:sp>
        <p:nvSpPr>
          <p:cNvPr id="144" name="Google Shape;144;p10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1" name="Shape 151"/>
        <p:cNvGrpSpPr/>
        <p:nvPr/>
      </p:nvGrpSpPr>
      <p:grpSpPr>
        <a:xfrm>
          <a:off x="0" y="0"/>
          <a:ext cx="0" cy="0"/>
          <a:chOff x="0" y="0"/>
          <a:chExt cx="0" cy="0"/>
        </a:xfrm>
      </p:grpSpPr>
      <p:sp>
        <p:nvSpPr>
          <p:cNvPr id="152" name="Google Shape;152;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7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4" name="Google Shape;154;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3" name="Shape 163"/>
        <p:cNvGrpSpPr/>
        <p:nvPr/>
      </p:nvGrpSpPr>
      <p:grpSpPr>
        <a:xfrm>
          <a:off x="0" y="0"/>
          <a:ext cx="0" cy="0"/>
          <a:chOff x="0" y="0"/>
          <a:chExt cx="0" cy="0"/>
        </a:xfrm>
      </p:grpSpPr>
      <p:sp>
        <p:nvSpPr>
          <p:cNvPr id="164" name="Google Shape;164;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7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9" name="Shape 169"/>
        <p:cNvGrpSpPr/>
        <p:nvPr/>
      </p:nvGrpSpPr>
      <p:grpSpPr>
        <a:xfrm>
          <a:off x="0" y="0"/>
          <a:ext cx="0" cy="0"/>
          <a:chOff x="0" y="0"/>
          <a:chExt cx="0" cy="0"/>
        </a:xfrm>
      </p:grpSpPr>
      <p:sp>
        <p:nvSpPr>
          <p:cNvPr id="170" name="Google Shape;170;p8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8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2" name="Google Shape;172;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5" name="Shape 175"/>
        <p:cNvGrpSpPr/>
        <p:nvPr/>
      </p:nvGrpSpPr>
      <p:grpSpPr>
        <a:xfrm>
          <a:off x="0" y="0"/>
          <a:ext cx="0" cy="0"/>
          <a:chOff x="0" y="0"/>
          <a:chExt cx="0" cy="0"/>
        </a:xfrm>
      </p:grpSpPr>
      <p:sp>
        <p:nvSpPr>
          <p:cNvPr id="176" name="Google Shape;176;p8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7" name="Google Shape;177;p8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78" name="Google Shape;178;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1" name="Shape 181"/>
        <p:cNvGrpSpPr/>
        <p:nvPr/>
      </p:nvGrpSpPr>
      <p:grpSpPr>
        <a:xfrm>
          <a:off x="0" y="0"/>
          <a:ext cx="0" cy="0"/>
          <a:chOff x="0" y="0"/>
          <a:chExt cx="0" cy="0"/>
        </a:xfrm>
      </p:grpSpPr>
      <p:sp>
        <p:nvSpPr>
          <p:cNvPr id="182" name="Google Shape;182;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8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8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8" name="Shape 188"/>
        <p:cNvGrpSpPr/>
        <p:nvPr/>
      </p:nvGrpSpPr>
      <p:grpSpPr>
        <a:xfrm>
          <a:off x="0" y="0"/>
          <a:ext cx="0" cy="0"/>
          <a:chOff x="0" y="0"/>
          <a:chExt cx="0" cy="0"/>
        </a:xfrm>
      </p:grpSpPr>
      <p:sp>
        <p:nvSpPr>
          <p:cNvPr id="189" name="Google Shape;189;p8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8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1" name="Google Shape;191;p8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8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3" name="Google Shape;193;p8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68"/>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 name="Google Shape;25;p68"/>
          <p:cNvSpPr txBox="1"/>
          <p:nvPr>
            <p:ph idx="1" type="body"/>
          </p:nvPr>
        </p:nvSpPr>
        <p:spPr>
          <a:xfrm>
            <a:off x="609600" y="1243587"/>
            <a:ext cx="5384800" cy="4882579"/>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6" name="Google Shape;26;p68"/>
          <p:cNvSpPr txBox="1"/>
          <p:nvPr>
            <p:ph idx="2" type="body"/>
          </p:nvPr>
        </p:nvSpPr>
        <p:spPr>
          <a:xfrm>
            <a:off x="6197600" y="1243587"/>
            <a:ext cx="5384800" cy="4882579"/>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pic>
        <p:nvPicPr>
          <p:cNvPr id="27" name="Google Shape;27;p68"/>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7" name="Shape 197"/>
        <p:cNvGrpSpPr/>
        <p:nvPr/>
      </p:nvGrpSpPr>
      <p:grpSpPr>
        <a:xfrm>
          <a:off x="0" y="0"/>
          <a:ext cx="0" cy="0"/>
          <a:chOff x="0" y="0"/>
          <a:chExt cx="0" cy="0"/>
        </a:xfrm>
      </p:grpSpPr>
      <p:sp>
        <p:nvSpPr>
          <p:cNvPr id="198" name="Google Shape;198;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2" name="Shape 202"/>
        <p:cNvGrpSpPr/>
        <p:nvPr/>
      </p:nvGrpSpPr>
      <p:grpSpPr>
        <a:xfrm>
          <a:off x="0" y="0"/>
          <a:ext cx="0" cy="0"/>
          <a:chOff x="0" y="0"/>
          <a:chExt cx="0" cy="0"/>
        </a:xfrm>
      </p:grpSpPr>
      <p:sp>
        <p:nvSpPr>
          <p:cNvPr id="203" name="Google Shape;203;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6" name="Shape 206"/>
        <p:cNvGrpSpPr/>
        <p:nvPr/>
      </p:nvGrpSpPr>
      <p:grpSpPr>
        <a:xfrm>
          <a:off x="0" y="0"/>
          <a:ext cx="0" cy="0"/>
          <a:chOff x="0" y="0"/>
          <a:chExt cx="0" cy="0"/>
        </a:xfrm>
      </p:grpSpPr>
      <p:sp>
        <p:nvSpPr>
          <p:cNvPr id="207" name="Google Shape;207;p9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8" name="Google Shape;208;p9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9" name="Google Shape;209;p9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0" name="Google Shape;210;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 name="Google Shape;211;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3" name="Shape 213"/>
        <p:cNvGrpSpPr/>
        <p:nvPr/>
      </p:nvGrpSpPr>
      <p:grpSpPr>
        <a:xfrm>
          <a:off x="0" y="0"/>
          <a:ext cx="0" cy="0"/>
          <a:chOff x="0" y="0"/>
          <a:chExt cx="0" cy="0"/>
        </a:xfrm>
      </p:grpSpPr>
      <p:sp>
        <p:nvSpPr>
          <p:cNvPr id="214" name="Google Shape;214;p9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 name="Google Shape;215;p91"/>
          <p:cNvSpPr/>
          <p:nvPr>
            <p:ph idx="2" type="pic"/>
          </p:nvPr>
        </p:nvSpPr>
        <p:spPr>
          <a:xfrm>
            <a:off x="5183188" y="987425"/>
            <a:ext cx="6172200" cy="4873625"/>
          </a:xfrm>
          <a:prstGeom prst="rect">
            <a:avLst/>
          </a:prstGeom>
          <a:noFill/>
          <a:ln>
            <a:noFill/>
          </a:ln>
        </p:spPr>
      </p:sp>
      <p:sp>
        <p:nvSpPr>
          <p:cNvPr id="216" name="Google Shape;216;p9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7" name="Google Shape;217;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0" name="Shape 220"/>
        <p:cNvGrpSpPr/>
        <p:nvPr/>
      </p:nvGrpSpPr>
      <p:grpSpPr>
        <a:xfrm>
          <a:off x="0" y="0"/>
          <a:ext cx="0" cy="0"/>
          <a:chOff x="0" y="0"/>
          <a:chExt cx="0" cy="0"/>
        </a:xfrm>
      </p:grpSpPr>
      <p:sp>
        <p:nvSpPr>
          <p:cNvPr id="221" name="Google Shape;221;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2" name="Google Shape;222;p9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 name="Google Shape;223;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6" name="Shape 226"/>
        <p:cNvGrpSpPr/>
        <p:nvPr/>
      </p:nvGrpSpPr>
      <p:grpSpPr>
        <a:xfrm>
          <a:off x="0" y="0"/>
          <a:ext cx="0" cy="0"/>
          <a:chOff x="0" y="0"/>
          <a:chExt cx="0" cy="0"/>
        </a:xfrm>
      </p:grpSpPr>
      <p:sp>
        <p:nvSpPr>
          <p:cNvPr id="227" name="Google Shape;227;p9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8" name="Google Shape;228;p9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9" name="Google Shape;229;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76"/>
          <p:cNvSpPr txBox="1"/>
          <p:nvPr>
            <p:ph type="title"/>
          </p:nvPr>
        </p:nvSpPr>
        <p:spPr>
          <a:xfrm>
            <a:off x="963084" y="4406903"/>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i="0"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0" name="Google Shape;30;p76"/>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pic>
        <p:nvPicPr>
          <p:cNvPr id="31" name="Google Shape;31;p76"/>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2" name="Shape 32"/>
        <p:cNvGrpSpPr/>
        <p:nvPr/>
      </p:nvGrpSpPr>
      <p:grpSpPr>
        <a:xfrm>
          <a:off x="0" y="0"/>
          <a:ext cx="0" cy="0"/>
          <a:chOff x="0" y="0"/>
          <a:chExt cx="0" cy="0"/>
        </a:xfrm>
      </p:grpSpPr>
      <p:sp>
        <p:nvSpPr>
          <p:cNvPr id="33" name="Google Shape;33;p77"/>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 name="Google Shape;34;p77"/>
          <p:cNvSpPr txBox="1"/>
          <p:nvPr>
            <p:ph idx="1" type="body"/>
          </p:nvPr>
        </p:nvSpPr>
        <p:spPr>
          <a:xfrm>
            <a:off x="609600" y="1254697"/>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0" i="0"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5" name="Google Shape;35;p77"/>
          <p:cNvSpPr txBox="1"/>
          <p:nvPr>
            <p:ph idx="2" type="body"/>
          </p:nvPr>
        </p:nvSpPr>
        <p:spPr>
          <a:xfrm>
            <a:off x="609600" y="1999491"/>
            <a:ext cx="5386917" cy="4126675"/>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6" name="Google Shape;36;p77"/>
          <p:cNvSpPr txBox="1"/>
          <p:nvPr>
            <p:ph idx="3" type="body"/>
          </p:nvPr>
        </p:nvSpPr>
        <p:spPr>
          <a:xfrm>
            <a:off x="6193369" y="1254697"/>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0" i="0"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7" name="Google Shape;37;p77"/>
          <p:cNvSpPr txBox="1"/>
          <p:nvPr>
            <p:ph idx="4" type="body"/>
          </p:nvPr>
        </p:nvSpPr>
        <p:spPr>
          <a:xfrm>
            <a:off x="6193369" y="1999491"/>
            <a:ext cx="5389033" cy="4126675"/>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pic>
        <p:nvPicPr>
          <p:cNvPr id="38" name="Google Shape;38;p77"/>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saic with Caption">
  <p:cSld name="Mosaic with Caption">
    <p:spTree>
      <p:nvGrpSpPr>
        <p:cNvPr id="39" name="Shape 39"/>
        <p:cNvGrpSpPr/>
        <p:nvPr/>
      </p:nvGrpSpPr>
      <p:grpSpPr>
        <a:xfrm>
          <a:off x="0" y="0"/>
          <a:ext cx="0" cy="0"/>
          <a:chOff x="0" y="0"/>
          <a:chExt cx="0" cy="0"/>
        </a:xfrm>
      </p:grpSpPr>
      <p:sp>
        <p:nvSpPr>
          <p:cNvPr id="40" name="Google Shape;40;p78"/>
          <p:cNvSpPr/>
          <p:nvPr/>
        </p:nvSpPr>
        <p:spPr>
          <a:xfrm>
            <a:off x="7539038" y="2733675"/>
            <a:ext cx="2255837" cy="1636713"/>
          </a:xfrm>
          <a:prstGeom prst="rect">
            <a:avLst/>
          </a:prstGeom>
          <a:solidFill>
            <a:srgbClr val="8E0000">
              <a:alpha val="80000"/>
            </a:srgbClr>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 name="Google Shape;41;p78"/>
          <p:cNvSpPr/>
          <p:nvPr/>
        </p:nvSpPr>
        <p:spPr>
          <a:xfrm>
            <a:off x="9936163" y="4497388"/>
            <a:ext cx="2252662" cy="1638300"/>
          </a:xfrm>
          <a:prstGeom prst="rect">
            <a:avLst/>
          </a:prstGeom>
          <a:solidFill>
            <a:srgbClr val="8E0000">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 name="Google Shape;42;p78"/>
          <p:cNvSpPr/>
          <p:nvPr/>
        </p:nvSpPr>
        <p:spPr>
          <a:xfrm>
            <a:off x="9936163" y="971550"/>
            <a:ext cx="2252662" cy="1636713"/>
          </a:xfrm>
          <a:prstGeom prst="rect">
            <a:avLst/>
          </a:prstGeom>
          <a:solidFill>
            <a:srgbClr val="8E0000">
              <a:alpha val="80000"/>
            </a:srgbClr>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3" name="Google Shape;43;p78"/>
          <p:cNvPicPr preferRelativeResize="0"/>
          <p:nvPr/>
        </p:nvPicPr>
        <p:blipFill rotWithShape="1">
          <a:blip r:embed="rId2">
            <a:alphaModFix/>
          </a:blip>
          <a:srcRect b="0" l="0" r="0" t="0"/>
          <a:stretch/>
        </p:blipFill>
        <p:spPr>
          <a:xfrm>
            <a:off x="10928350" y="96838"/>
            <a:ext cx="1219200" cy="914400"/>
          </a:xfrm>
          <a:prstGeom prst="rect">
            <a:avLst/>
          </a:prstGeom>
          <a:noFill/>
          <a:ln>
            <a:noFill/>
          </a:ln>
        </p:spPr>
      </p:pic>
      <p:sp>
        <p:nvSpPr>
          <p:cNvPr id="44" name="Google Shape;44;p78"/>
          <p:cNvSpPr/>
          <p:nvPr>
            <p:ph idx="2" type="pic"/>
          </p:nvPr>
        </p:nvSpPr>
        <p:spPr>
          <a:xfrm>
            <a:off x="7538375" y="4496738"/>
            <a:ext cx="2253380" cy="1638935"/>
          </a:xfrm>
          <a:prstGeom prst="rect">
            <a:avLst/>
          </a:prstGeom>
          <a:noFill/>
          <a:ln>
            <a:noFill/>
          </a:ln>
        </p:spPr>
      </p:sp>
      <p:sp>
        <p:nvSpPr>
          <p:cNvPr id="45" name="Google Shape;45;p78"/>
          <p:cNvSpPr/>
          <p:nvPr>
            <p:ph idx="3" type="pic"/>
          </p:nvPr>
        </p:nvSpPr>
        <p:spPr>
          <a:xfrm>
            <a:off x="7538375" y="971967"/>
            <a:ext cx="2253380" cy="1635750"/>
          </a:xfrm>
          <a:prstGeom prst="rect">
            <a:avLst/>
          </a:prstGeom>
          <a:noFill/>
          <a:ln>
            <a:noFill/>
          </a:ln>
        </p:spPr>
      </p:sp>
      <p:sp>
        <p:nvSpPr>
          <p:cNvPr id="46" name="Google Shape;46;p78"/>
          <p:cNvSpPr/>
          <p:nvPr>
            <p:ph idx="4" type="pic"/>
          </p:nvPr>
        </p:nvSpPr>
        <p:spPr>
          <a:xfrm>
            <a:off x="9936127" y="2733854"/>
            <a:ext cx="2253380" cy="1637841"/>
          </a:xfrm>
          <a:prstGeom prst="rect">
            <a:avLst/>
          </a:prstGeom>
          <a:noFill/>
          <a:ln>
            <a:noFill/>
          </a:ln>
        </p:spPr>
      </p:sp>
      <p:sp>
        <p:nvSpPr>
          <p:cNvPr id="47" name="Google Shape;47;p78"/>
          <p:cNvSpPr txBox="1"/>
          <p:nvPr>
            <p:ph idx="1" type="body"/>
          </p:nvPr>
        </p:nvSpPr>
        <p:spPr>
          <a:xfrm>
            <a:off x="630135" y="981113"/>
            <a:ext cx="6500261" cy="516370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8" name="Google Shape;48;p78"/>
          <p:cNvSpPr txBox="1"/>
          <p:nvPr>
            <p:ph type="title"/>
          </p:nvPr>
        </p:nvSpPr>
        <p:spPr>
          <a:xfrm>
            <a:off x="609600" y="219774"/>
            <a:ext cx="10260064" cy="6397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9"/>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pic>
        <p:nvPicPr>
          <p:cNvPr id="51" name="Google Shape;51;p79"/>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pic>
        <p:nvPicPr>
          <p:cNvPr id="53" name="Google Shape;53;p80"/>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81"/>
          <p:cNvSpPr txBox="1"/>
          <p:nvPr>
            <p:ph type="title"/>
          </p:nvPr>
        </p:nvSpPr>
        <p:spPr>
          <a:xfrm>
            <a:off x="609602"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0" i="0"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 name="Google Shape;56;p81"/>
          <p:cNvSpPr txBox="1"/>
          <p:nvPr>
            <p:ph idx="1" type="body"/>
          </p:nvPr>
        </p:nvSpPr>
        <p:spPr>
          <a:xfrm>
            <a:off x="4766733" y="273053"/>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81"/>
          <p:cNvSpPr txBox="1"/>
          <p:nvPr>
            <p:ph idx="2" type="body"/>
          </p:nvPr>
        </p:nvSpPr>
        <p:spPr>
          <a:xfrm>
            <a:off x="609602" y="1435103"/>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5.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1.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5"/>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11" name="Google Shape;11;p65"/>
          <p:cNvSpPr txBox="1"/>
          <p:nvPr>
            <p:ph idx="1" type="body"/>
          </p:nvPr>
        </p:nvSpPr>
        <p:spPr>
          <a:xfrm>
            <a:off x="609600" y="1143000"/>
            <a:ext cx="10972800" cy="49831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12" name="Google Shape;12;p65"/>
          <p:cNvCxnSpPr/>
          <p:nvPr/>
        </p:nvCxnSpPr>
        <p:spPr>
          <a:xfrm>
            <a:off x="0" y="6223000"/>
            <a:ext cx="12192000" cy="0"/>
          </a:xfrm>
          <a:prstGeom prst="straightConnector1">
            <a:avLst/>
          </a:prstGeom>
          <a:noFill/>
          <a:ln cap="flat" cmpd="sng" w="28575">
            <a:solidFill>
              <a:srgbClr val="8E0000"/>
            </a:solidFill>
            <a:prstDash val="solid"/>
            <a:round/>
            <a:headEnd len="sm" w="sm" type="none"/>
            <a:tailEnd len="sm" w="sm" type="none"/>
          </a:ln>
        </p:spPr>
      </p:cxnSp>
      <p:sp>
        <p:nvSpPr>
          <p:cNvPr id="13" name="Google Shape;13;p65"/>
          <p:cNvSpPr txBox="1"/>
          <p:nvPr/>
        </p:nvSpPr>
        <p:spPr>
          <a:xfrm>
            <a:off x="430213" y="6284913"/>
            <a:ext cx="6007100"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2400" u="none" cap="none" strike="noStrike">
                <a:solidFill>
                  <a:srgbClr val="8E0000"/>
                </a:solidFill>
                <a:latin typeface="Arial"/>
                <a:ea typeface="Arial"/>
                <a:cs typeface="Arial"/>
                <a:sym typeface="Arial"/>
              </a:rPr>
              <a:t>Information Sciences Institute</a:t>
            </a:r>
            <a:endParaRPr/>
          </a:p>
        </p:txBody>
      </p:sp>
      <p:pic>
        <p:nvPicPr>
          <p:cNvPr id="14" name="Google Shape;14;p65"/>
          <p:cNvPicPr preferRelativeResize="0"/>
          <p:nvPr/>
        </p:nvPicPr>
        <p:blipFill rotWithShape="1">
          <a:blip r:embed="rId1">
            <a:alphaModFix/>
          </a:blip>
          <a:srcRect b="13334" l="0" r="0" t="6665"/>
          <a:stretch/>
        </p:blipFill>
        <p:spPr>
          <a:xfrm>
            <a:off x="10005655" y="6262839"/>
            <a:ext cx="1965960" cy="5486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sp>
        <p:nvSpPr>
          <p:cNvPr id="67" name="Google Shape;67;p69"/>
          <p:cNvSpPr txBox="1"/>
          <p:nvPr>
            <p:ph type="title"/>
          </p:nvPr>
        </p:nvSpPr>
        <p:spPr>
          <a:xfrm>
            <a:off x="838200" y="16300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8" name="Google Shape;68;p69"/>
          <p:cNvSpPr txBox="1"/>
          <p:nvPr>
            <p:ph idx="1" type="body"/>
          </p:nvPr>
        </p:nvSpPr>
        <p:spPr>
          <a:xfrm>
            <a:off x="838200" y="1700784"/>
            <a:ext cx="10515600" cy="4476179"/>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 name="Google Shape;69;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5" name="Shape 145"/>
        <p:cNvGrpSpPr/>
        <p:nvPr/>
      </p:nvGrpSpPr>
      <p:grpSpPr>
        <a:xfrm>
          <a:off x="0" y="0"/>
          <a:ext cx="0" cy="0"/>
          <a:chOff x="0" y="0"/>
          <a:chExt cx="0" cy="0"/>
        </a:xfrm>
      </p:grpSpPr>
      <p:sp>
        <p:nvSpPr>
          <p:cNvPr id="146" name="Google Shape;146;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7" name="Google Shape;147;p7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148" name="Google Shape;148;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49" name="Google Shape;149;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50" name="Google Shape;150;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chemeClr val="lt1"/>
                </a:solidFill>
                <a:latin typeface="Calibri"/>
                <a:ea typeface="Calibri"/>
                <a:cs typeface="Calibri"/>
                <a:sym typeface="Calibri"/>
              </a:defRPr>
            </a:lvl1pPr>
            <a:lvl2pPr indent="0" lvl="1" marL="0" marR="0" rtl="0" algn="r">
              <a:spcBef>
                <a:spcPts val="0"/>
              </a:spcBef>
              <a:spcAft>
                <a:spcPts val="0"/>
              </a:spcAft>
              <a:buNone/>
              <a:defRPr sz="1200">
                <a:solidFill>
                  <a:schemeClr val="lt1"/>
                </a:solidFill>
                <a:latin typeface="Calibri"/>
                <a:ea typeface="Calibri"/>
                <a:cs typeface="Calibri"/>
                <a:sym typeface="Calibri"/>
              </a:defRPr>
            </a:lvl2pPr>
            <a:lvl3pPr indent="0" lvl="2" marL="0" marR="0" rtl="0" algn="r">
              <a:spcBef>
                <a:spcPts val="0"/>
              </a:spcBef>
              <a:spcAft>
                <a:spcPts val="0"/>
              </a:spcAft>
              <a:buNone/>
              <a:defRPr sz="1200">
                <a:solidFill>
                  <a:schemeClr val="lt1"/>
                </a:solidFill>
                <a:latin typeface="Calibri"/>
                <a:ea typeface="Calibri"/>
                <a:cs typeface="Calibri"/>
                <a:sym typeface="Calibri"/>
              </a:defRPr>
            </a:lvl3pPr>
            <a:lvl4pPr indent="0" lvl="3" marL="0" marR="0" rtl="0" algn="r">
              <a:spcBef>
                <a:spcPts val="0"/>
              </a:spcBef>
              <a:spcAft>
                <a:spcPts val="0"/>
              </a:spcAft>
              <a:buNone/>
              <a:defRPr sz="1200">
                <a:solidFill>
                  <a:schemeClr val="lt1"/>
                </a:solidFill>
                <a:latin typeface="Calibri"/>
                <a:ea typeface="Calibri"/>
                <a:cs typeface="Calibri"/>
                <a:sym typeface="Calibri"/>
              </a:defRPr>
            </a:lvl4pPr>
            <a:lvl5pPr indent="0" lvl="4" marL="0" marR="0" rtl="0" algn="r">
              <a:spcBef>
                <a:spcPts val="0"/>
              </a:spcBef>
              <a:spcAft>
                <a:spcPts val="0"/>
              </a:spcAft>
              <a:buNone/>
              <a:defRPr sz="1200">
                <a:solidFill>
                  <a:schemeClr val="lt1"/>
                </a:solidFill>
                <a:latin typeface="Calibri"/>
                <a:ea typeface="Calibri"/>
                <a:cs typeface="Calibri"/>
                <a:sym typeface="Calibri"/>
              </a:defRPr>
            </a:lvl5pPr>
            <a:lvl6pPr indent="0" lvl="5" marL="0" marR="0" rtl="0" algn="r">
              <a:spcBef>
                <a:spcPts val="0"/>
              </a:spcBef>
              <a:spcAft>
                <a:spcPts val="0"/>
              </a:spcAft>
              <a:buNone/>
              <a:defRPr sz="1200">
                <a:solidFill>
                  <a:schemeClr val="lt1"/>
                </a:solidFill>
                <a:latin typeface="Calibri"/>
                <a:ea typeface="Calibri"/>
                <a:cs typeface="Calibri"/>
                <a:sym typeface="Calibri"/>
              </a:defRPr>
            </a:lvl6pPr>
            <a:lvl7pPr indent="0" lvl="6" marL="0" marR="0" rtl="0" algn="r">
              <a:spcBef>
                <a:spcPts val="0"/>
              </a:spcBef>
              <a:spcAft>
                <a:spcPts val="0"/>
              </a:spcAft>
              <a:buNone/>
              <a:defRPr sz="1200">
                <a:solidFill>
                  <a:schemeClr val="lt1"/>
                </a:solidFill>
                <a:latin typeface="Calibri"/>
                <a:ea typeface="Calibri"/>
                <a:cs typeface="Calibri"/>
                <a:sym typeface="Calibri"/>
              </a:defRPr>
            </a:lvl7pPr>
            <a:lvl8pPr indent="0" lvl="7" marL="0" marR="0" rtl="0" algn="r">
              <a:spcBef>
                <a:spcPts val="0"/>
              </a:spcBef>
              <a:spcAft>
                <a:spcPts val="0"/>
              </a:spcAft>
              <a:buNone/>
              <a:defRPr sz="1200">
                <a:solidFill>
                  <a:schemeClr val="lt1"/>
                </a:solidFill>
                <a:latin typeface="Calibri"/>
                <a:ea typeface="Calibri"/>
                <a:cs typeface="Calibri"/>
                <a:sym typeface="Calibri"/>
              </a:defRPr>
            </a:lvl8pPr>
            <a:lvl9pPr indent="0" lvl="8" marL="0" marR="0" rtl="0" algn="r">
              <a:spcBef>
                <a:spcPts val="0"/>
              </a:spcBef>
              <a:spcAft>
                <a:spcPts val="0"/>
              </a:spcAft>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 name="Shape 157"/>
        <p:cNvGrpSpPr/>
        <p:nvPr/>
      </p:nvGrpSpPr>
      <p:grpSpPr>
        <a:xfrm>
          <a:off x="0" y="0"/>
          <a:ext cx="0" cy="0"/>
          <a:chOff x="0" y="0"/>
          <a:chExt cx="0" cy="0"/>
        </a:xfrm>
      </p:grpSpPr>
      <p:sp>
        <p:nvSpPr>
          <p:cNvPr id="158" name="Google Shape;158;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9" name="Google Shape;159;p7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 name="Google Shape;160;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1" name="Google Shape;161;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2" name="Google Shape;162;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propublica.org/article/machine-bias-risk-assessments-in-criminal-sentencing" TargetMode="Externa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hyperlink" Target="https://github.com/yuziheusc/fair_linea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hyperlink" Target="https://github.com/yuziheusc/fair_linea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6.png"/><Relationship Id="rId4" Type="http://schemas.openxmlformats.org/officeDocument/2006/relationships/hyperlink" Target="https://github.com/yuziheusc/fair_linear"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genomemedicine.biomedcentral.com/articles/10.1186/s13073-018-0610-x" TargetMode="External"/><Relationship Id="rId4" Type="http://schemas.openxmlformats.org/officeDocument/2006/relationships/hyperlink" Target="https://www.biorxiv.org/content/10.1101/2021.01.12.426453v1.full" TargetMode="External"/><Relationship Id="rId5" Type="http://schemas.openxmlformats.org/officeDocument/2006/relationships/hyperlink" Target="https://www.nature.com/articles/s41588-019-0379-x"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
          <p:cNvSpPr txBox="1"/>
          <p:nvPr>
            <p:ph type="ctrTitle"/>
          </p:nvPr>
        </p:nvSpPr>
        <p:spPr>
          <a:xfrm>
            <a:off x="914400" y="2130425"/>
            <a:ext cx="103632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BIAS IN RISK SCORES:</a:t>
            </a:r>
            <a:br>
              <a:rPr lang="en-US"/>
            </a:br>
            <a:r>
              <a:rPr lang="en-US" sz="2800"/>
              <a:t>EXAMPLES FROM CRIME AND HEALTH DOMAINS</a:t>
            </a:r>
            <a:endParaRPr/>
          </a:p>
        </p:txBody>
      </p:sp>
      <p:sp>
        <p:nvSpPr>
          <p:cNvPr id="237" name="Google Shape;237;p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2800"/>
              <a:buNone/>
            </a:pPr>
            <a:r>
              <a:rPr lang="en-US"/>
              <a:t>Keith Burghardt</a:t>
            </a:r>
            <a:endParaRPr/>
          </a:p>
          <a:p>
            <a:pPr indent="0" lvl="0" marL="0" rtl="0" algn="ctr">
              <a:spcBef>
                <a:spcPts val="560"/>
              </a:spcBef>
              <a:spcAft>
                <a:spcPts val="0"/>
              </a:spcAft>
              <a:buClr>
                <a:srgbClr val="888888"/>
              </a:buClr>
              <a:buSzPts val="2800"/>
              <a:buNone/>
            </a:pPr>
            <a:r>
              <a:rPr lang="en-US"/>
              <a:t>February 7, 2024</a:t>
            </a:r>
            <a:endParaRPr/>
          </a:p>
          <a:p>
            <a:pPr indent="0" lvl="0" marL="0" rtl="0" algn="ctr">
              <a:spcBef>
                <a:spcPts val="560"/>
              </a:spcBef>
              <a:spcAft>
                <a:spcPts val="0"/>
              </a:spcAft>
              <a:buClr>
                <a:srgbClr val="888888"/>
              </a:buClr>
              <a:buSzPts val="2800"/>
              <a:buNone/>
            </a:pPr>
            <a:r>
              <a:rPr lang="en-US"/>
              <a:t>DSCI 531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0"/>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Calibri"/>
              <a:buNone/>
            </a:pPr>
            <a:r>
              <a:rPr lang="en-US"/>
              <a:t>4. Proxies</a:t>
            </a:r>
            <a:endParaRPr/>
          </a:p>
        </p:txBody>
      </p:sp>
      <p:sp>
        <p:nvSpPr>
          <p:cNvPr id="292" name="Google Shape;292;p10"/>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Char char="•"/>
            </a:pPr>
            <a:r>
              <a:rPr lang="en-US"/>
              <a:t>Features are highly correlated with membership in the protected class</a:t>
            </a:r>
            <a:endParaRPr/>
          </a:p>
          <a:p>
            <a:pPr indent="-285750" lvl="1" marL="742950" rtl="0" algn="l">
              <a:lnSpc>
                <a:spcPct val="100000"/>
              </a:lnSpc>
              <a:spcBef>
                <a:spcPts val="480"/>
              </a:spcBef>
              <a:spcAft>
                <a:spcPts val="0"/>
              </a:spcAft>
              <a:buClr>
                <a:schemeClr val="dk1"/>
              </a:buClr>
              <a:buSzPts val="2400"/>
              <a:buChar char="–"/>
            </a:pPr>
            <a:r>
              <a:rPr lang="en-US"/>
              <a:t>E.g., “redlining” – zipcode used instead of race to deny loan applications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1"/>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Calibri"/>
              <a:buNone/>
            </a:pPr>
            <a:r>
              <a:rPr lang="en-US"/>
              <a:t>5. Masking</a:t>
            </a:r>
            <a:endParaRPr/>
          </a:p>
        </p:txBody>
      </p:sp>
      <p:sp>
        <p:nvSpPr>
          <p:cNvPr id="298" name="Google Shape;298;p11"/>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Char char="•"/>
            </a:pPr>
            <a:r>
              <a:rPr lang="en-US"/>
              <a:t>Decision makers can disguise their prejudicial views by manipulating data collection, labeling, feature selection, etc.</a:t>
            </a:r>
            <a:endParaRPr/>
          </a:p>
          <a:p>
            <a:pPr indent="-285750" lvl="1" marL="742950" rtl="0" algn="l">
              <a:lnSpc>
                <a:spcPct val="100000"/>
              </a:lnSpc>
              <a:spcBef>
                <a:spcPts val="480"/>
              </a:spcBef>
              <a:spcAft>
                <a:spcPts val="0"/>
              </a:spcAft>
              <a:buClr>
                <a:schemeClr val="dk1"/>
              </a:buClr>
              <a:buSzPts val="2400"/>
              <a:buChar char="–"/>
            </a:pPr>
            <a:r>
              <a:rPr lang="en-US"/>
              <a:t>E.g., decision makers could knowingly and purposefully bias the collection of data to ensure that the model is less favorable to members of protected classes.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2"/>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Calibri"/>
              <a:buNone/>
            </a:pPr>
            <a:r>
              <a:rPr lang="en-US"/>
              <a:t>AI-based job recruiting</a:t>
            </a:r>
            <a:endParaRPr/>
          </a:p>
        </p:txBody>
      </p:sp>
      <p:pic>
        <p:nvPicPr>
          <p:cNvPr descr="A screenshot of a cell phone&#10;&#10;Description automatically generated" id="304" name="Google Shape;304;p12"/>
          <p:cNvPicPr preferRelativeResize="0"/>
          <p:nvPr>
            <p:ph idx="1" type="body"/>
          </p:nvPr>
        </p:nvPicPr>
        <p:blipFill rotWithShape="1">
          <a:blip r:embed="rId3">
            <a:alphaModFix/>
          </a:blip>
          <a:srcRect b="0" l="0" r="0" t="0"/>
          <a:stretch/>
        </p:blipFill>
        <p:spPr>
          <a:xfrm>
            <a:off x="939185" y="1243013"/>
            <a:ext cx="4725629" cy="4883150"/>
          </a:xfrm>
          <a:prstGeom prst="rect">
            <a:avLst/>
          </a:prstGeom>
          <a:noFill/>
          <a:ln>
            <a:noFill/>
          </a:ln>
        </p:spPr>
      </p:pic>
      <p:sp>
        <p:nvSpPr>
          <p:cNvPr id="305" name="Google Shape;305;p12"/>
          <p:cNvSpPr txBox="1"/>
          <p:nvPr>
            <p:ph idx="2" type="body"/>
          </p:nvPr>
        </p:nvSpPr>
        <p:spPr>
          <a:xfrm>
            <a:off x="5899093" y="1243587"/>
            <a:ext cx="5974619" cy="488257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400"/>
              <a:buNone/>
            </a:pPr>
            <a:r>
              <a:rPr lang="en-US" sz="2400"/>
              <a:t>An artificial intelligence hiring system has become a powerful gatekeeper for some of America’s most prominent employers, reshaping how companies assess their workforce — and how prospective employees prove their worth.</a:t>
            </a:r>
            <a:endParaRPr/>
          </a:p>
          <a:p>
            <a:pPr indent="0" lvl="0" marL="0" rtl="0" algn="l">
              <a:lnSpc>
                <a:spcPct val="100000"/>
              </a:lnSpc>
              <a:spcBef>
                <a:spcPts val="480"/>
              </a:spcBef>
              <a:spcAft>
                <a:spcPts val="0"/>
              </a:spcAft>
              <a:buClr>
                <a:schemeClr val="dk1"/>
              </a:buClr>
              <a:buSzPts val="2400"/>
              <a:buNone/>
            </a:pPr>
            <a:r>
              <a:rPr lang="en-US" sz="2400"/>
              <a:t>Designed by the recruiting-technology firm HireVue, the system uses candidates’ computer or cellphone cameras to analyze their facial movements, word choice and speaking voice before ranking them against other applicants based on an automatically generated “employability” score.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3"/>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Case studies</a:t>
            </a:r>
            <a:endParaRPr/>
          </a:p>
        </p:txBody>
      </p:sp>
      <p:sp>
        <p:nvSpPr>
          <p:cNvPr id="311" name="Google Shape;311;p13"/>
          <p:cNvSpPr txBox="1"/>
          <p:nvPr>
            <p:ph idx="2" type="body"/>
          </p:nvPr>
        </p:nvSpPr>
        <p:spPr>
          <a:xfrm>
            <a:off x="6197600" y="1243587"/>
            <a:ext cx="5384800" cy="4882579"/>
          </a:xfrm>
          <a:prstGeom prst="rect">
            <a:avLst/>
          </a:prstGeom>
          <a:noFill/>
          <a:ln>
            <a:noFill/>
          </a:ln>
        </p:spPr>
        <p:txBody>
          <a:bodyPr anchorCtr="0" anchor="t" bIns="45700" lIns="91425" spcFirstLastPara="1" rIns="91425" wrap="square" tIns="45700">
            <a:noAutofit/>
          </a:bodyPr>
          <a:lstStyle/>
          <a:p>
            <a:pPr indent="-165100" lvl="0" marL="342900" rtl="0" algn="l">
              <a:spcBef>
                <a:spcPts val="0"/>
              </a:spcBef>
              <a:spcAft>
                <a:spcPts val="0"/>
              </a:spcAft>
              <a:buClr>
                <a:schemeClr val="dk1"/>
              </a:buClr>
              <a:buSzPts val="2800"/>
              <a:buNone/>
            </a:pPr>
            <a:r>
              <a:t/>
            </a:r>
            <a:endParaRPr/>
          </a:p>
        </p:txBody>
      </p:sp>
      <p:sp>
        <p:nvSpPr>
          <p:cNvPr id="312" name="Google Shape;312;p13"/>
          <p:cNvSpPr/>
          <p:nvPr/>
        </p:nvSpPr>
        <p:spPr>
          <a:xfrm>
            <a:off x="1125073" y="1122230"/>
            <a:ext cx="4195997" cy="4882579"/>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13" name="Google Shape;313;p13"/>
          <p:cNvSpPr txBox="1"/>
          <p:nvPr/>
        </p:nvSpPr>
        <p:spPr>
          <a:xfrm>
            <a:off x="1125073" y="914400"/>
            <a:ext cx="4053900" cy="50433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FFFFF"/>
              </a:buClr>
              <a:buSzPts val="4400"/>
              <a:buFont typeface="Calibri"/>
              <a:buNone/>
            </a:pPr>
            <a:r>
              <a:rPr b="0" i="0" lang="en-US" sz="3600" u="none" cap="none" strike="noStrike">
                <a:solidFill>
                  <a:srgbClr val="FFFFFF"/>
                </a:solidFill>
                <a:latin typeface="Calibri"/>
                <a:ea typeface="Calibri"/>
                <a:cs typeface="Calibri"/>
                <a:sym typeface="Calibri"/>
              </a:rPr>
              <a:t>COMPAS</a:t>
            </a:r>
            <a:br>
              <a:rPr b="0" i="0" lang="en-US" sz="3600" u="none" cap="none" strike="noStrike">
                <a:solidFill>
                  <a:srgbClr val="FFFFFF"/>
                </a:solidFill>
                <a:latin typeface="Calibri"/>
                <a:ea typeface="Calibri"/>
                <a:cs typeface="Calibri"/>
                <a:sym typeface="Calibri"/>
              </a:rPr>
            </a:br>
            <a:r>
              <a:rPr b="0" i="0" lang="en-US" sz="3600" u="none" cap="none" strike="noStrike">
                <a:solidFill>
                  <a:srgbClr val="FFFFFF"/>
                </a:solidFill>
                <a:latin typeface="Calibri"/>
                <a:ea typeface="Calibri"/>
                <a:cs typeface="Calibri"/>
                <a:sym typeface="Calibri"/>
              </a:rPr>
              <a:t>automated risk assessment</a:t>
            </a:r>
            <a:br>
              <a:rPr b="0" i="0" lang="en-US" sz="3600" u="none" cap="none" strike="noStrike">
                <a:solidFill>
                  <a:srgbClr val="FFFFFF"/>
                </a:solidFill>
                <a:latin typeface="Calibri"/>
                <a:ea typeface="Calibri"/>
                <a:cs typeface="Calibri"/>
                <a:sym typeface="Calibri"/>
              </a:rPr>
            </a:br>
            <a:r>
              <a:rPr b="0" i="0" lang="en-US" sz="3600" u="none" cap="none" strike="noStrike">
                <a:solidFill>
                  <a:srgbClr val="FFFFFF"/>
                </a:solidFill>
                <a:latin typeface="Calibri"/>
                <a:ea typeface="Calibri"/>
                <a:cs typeface="Calibri"/>
                <a:sym typeface="Calibri"/>
              </a:rPr>
              <a:t>tool</a:t>
            </a:r>
            <a:br>
              <a:rPr b="0" i="0" lang="en-US" sz="3600" u="none" cap="none" strike="noStrike">
                <a:solidFill>
                  <a:srgbClr val="FFFFFF"/>
                </a:solidFill>
                <a:latin typeface="Calibri"/>
                <a:ea typeface="Calibri"/>
                <a:cs typeface="Calibri"/>
                <a:sym typeface="Calibri"/>
              </a:rPr>
            </a:br>
            <a:br>
              <a:rPr b="0" i="0" lang="en-US" sz="3600" u="none" cap="none" strike="noStrike">
                <a:solidFill>
                  <a:srgbClr val="FFFFFF"/>
                </a:solidFill>
                <a:latin typeface="Calibri"/>
                <a:ea typeface="Calibri"/>
                <a:cs typeface="Calibri"/>
                <a:sym typeface="Calibri"/>
              </a:rPr>
            </a:br>
            <a:r>
              <a:rPr b="0" i="0" lang="en-US" sz="2400" u="none" cap="none" strike="noStrike">
                <a:solidFill>
                  <a:srgbClr val="FFFFFF"/>
                </a:solidFill>
                <a:latin typeface="Calibri"/>
                <a:ea typeface="Calibri"/>
                <a:cs typeface="Calibri"/>
                <a:sym typeface="Calibri"/>
              </a:rPr>
              <a:t>COMPAS tool assesses risk of future recidivism</a:t>
            </a:r>
            <a:endParaRPr b="0" i="0" sz="3600" u="none" cap="none" strike="noStrike">
              <a:solidFill>
                <a:srgbClr val="FFFFFF"/>
              </a:solidFill>
              <a:latin typeface="Calibri"/>
              <a:ea typeface="Calibri"/>
              <a:cs typeface="Calibri"/>
              <a:sym typeface="Calibri"/>
            </a:endParaRPr>
          </a:p>
        </p:txBody>
      </p:sp>
      <p:sp>
        <p:nvSpPr>
          <p:cNvPr id="314" name="Google Shape;314;p13"/>
          <p:cNvSpPr/>
          <p:nvPr/>
        </p:nvSpPr>
        <p:spPr>
          <a:xfrm>
            <a:off x="6333560" y="1043493"/>
            <a:ext cx="4195997" cy="4994086"/>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15" name="Google Shape;315;p13"/>
          <p:cNvSpPr txBox="1"/>
          <p:nvPr/>
        </p:nvSpPr>
        <p:spPr>
          <a:xfrm>
            <a:off x="6365834" y="1592131"/>
            <a:ext cx="4053900" cy="43983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800"/>
              </a:spcBef>
              <a:spcAft>
                <a:spcPts val="0"/>
              </a:spcAft>
              <a:buNone/>
            </a:pPr>
            <a:r>
              <a:rPr b="0" i="0" lang="en-US" sz="4000" u="none" cap="none" strike="noStrike">
                <a:solidFill>
                  <a:schemeClr val="lt1"/>
                </a:solidFill>
                <a:latin typeface="Calibri"/>
                <a:ea typeface="Calibri"/>
                <a:cs typeface="Calibri"/>
                <a:sym typeface="Calibri"/>
              </a:rPr>
              <a:t>Risk prediction in </a:t>
            </a:r>
            <a:endParaRPr/>
          </a:p>
          <a:p>
            <a:pPr indent="0" lvl="0" marL="0" marR="0" rtl="0" algn="ctr">
              <a:lnSpc>
                <a:spcPct val="100000"/>
              </a:lnSpc>
              <a:spcBef>
                <a:spcPts val="800"/>
              </a:spcBef>
              <a:spcAft>
                <a:spcPts val="0"/>
              </a:spcAft>
              <a:buNone/>
            </a:pPr>
            <a:r>
              <a:rPr b="0" i="0" lang="en-US" sz="4000" u="none" cap="none" strike="noStrike">
                <a:solidFill>
                  <a:schemeClr val="lt1"/>
                </a:solidFill>
                <a:latin typeface="Calibri"/>
                <a:ea typeface="Calibri"/>
                <a:cs typeface="Calibri"/>
                <a:sym typeface="Calibri"/>
              </a:rPr>
              <a:t>health care</a:t>
            </a:r>
            <a:endParaRPr/>
          </a:p>
          <a:p>
            <a:pPr indent="0" lvl="0" marL="0" marR="0" rtl="0" algn="ctr">
              <a:lnSpc>
                <a:spcPct val="90000"/>
              </a:lnSpc>
              <a:spcBef>
                <a:spcPts val="0"/>
              </a:spcBef>
              <a:spcAft>
                <a:spcPts val="0"/>
              </a:spcAft>
              <a:buClr>
                <a:srgbClr val="FFFFFF"/>
              </a:buClr>
              <a:buSzPts val="4400"/>
              <a:buFont typeface="Calibri"/>
              <a:buNone/>
            </a:pPr>
            <a:br>
              <a:rPr b="0" i="0" lang="en-US" sz="3600" u="none" cap="none" strike="noStrike">
                <a:solidFill>
                  <a:srgbClr val="FFFFFF"/>
                </a:solidFill>
                <a:latin typeface="Calibri"/>
                <a:ea typeface="Calibri"/>
                <a:cs typeface="Calibri"/>
                <a:sym typeface="Calibri"/>
              </a:rPr>
            </a:br>
            <a:endParaRPr b="0" i="0" sz="3600" u="none" cap="none" strike="noStrike">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4"/>
          <p:cNvSpPr/>
          <p:nvPr/>
        </p:nvSpPr>
        <p:spPr>
          <a:xfrm>
            <a:off x="533400" y="442210"/>
            <a:ext cx="4195997" cy="5562600"/>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21" name="Google Shape;321;p14"/>
          <p:cNvSpPr txBox="1"/>
          <p:nvPr>
            <p:ph type="title"/>
          </p:nvPr>
        </p:nvSpPr>
        <p:spPr>
          <a:xfrm>
            <a:off x="533400" y="914400"/>
            <a:ext cx="4053900" cy="5043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4400"/>
              <a:buFont typeface="Calibri"/>
              <a:buNone/>
            </a:pPr>
            <a:r>
              <a:rPr lang="en-US">
                <a:solidFill>
                  <a:srgbClr val="FFFFFF"/>
                </a:solidFill>
                <a:latin typeface="Calibri"/>
                <a:ea typeface="Calibri"/>
                <a:cs typeface="Calibri"/>
                <a:sym typeface="Calibri"/>
              </a:rPr>
              <a:t>COMPAS</a:t>
            </a:r>
            <a:br>
              <a:rPr lang="en-US">
                <a:solidFill>
                  <a:srgbClr val="FFFFFF"/>
                </a:solidFill>
                <a:latin typeface="Calibri"/>
                <a:ea typeface="Calibri"/>
                <a:cs typeface="Calibri"/>
                <a:sym typeface="Calibri"/>
              </a:rPr>
            </a:br>
            <a:r>
              <a:rPr lang="en-US">
                <a:solidFill>
                  <a:srgbClr val="FFFFFF"/>
                </a:solidFill>
                <a:latin typeface="Calibri"/>
                <a:ea typeface="Calibri"/>
                <a:cs typeface="Calibri"/>
                <a:sym typeface="Calibri"/>
              </a:rPr>
              <a:t>automated risk assessment</a:t>
            </a:r>
            <a:br>
              <a:rPr lang="en-US">
                <a:solidFill>
                  <a:srgbClr val="FFFFFF"/>
                </a:solidFill>
                <a:latin typeface="Calibri"/>
                <a:ea typeface="Calibri"/>
                <a:cs typeface="Calibri"/>
                <a:sym typeface="Calibri"/>
              </a:rPr>
            </a:br>
            <a:r>
              <a:rPr lang="en-US">
                <a:solidFill>
                  <a:srgbClr val="FFFFFF"/>
                </a:solidFill>
                <a:latin typeface="Calibri"/>
                <a:ea typeface="Calibri"/>
                <a:cs typeface="Calibri"/>
                <a:sym typeface="Calibri"/>
              </a:rPr>
              <a:t>tool</a:t>
            </a:r>
            <a:br>
              <a:rPr lang="en-US">
                <a:solidFill>
                  <a:srgbClr val="FFFFFF"/>
                </a:solidFill>
                <a:latin typeface="Calibri"/>
                <a:ea typeface="Calibri"/>
                <a:cs typeface="Calibri"/>
                <a:sym typeface="Calibri"/>
              </a:rPr>
            </a:br>
            <a:br>
              <a:rPr lang="en-US">
                <a:solidFill>
                  <a:srgbClr val="FFFFFF"/>
                </a:solidFill>
                <a:latin typeface="Calibri"/>
                <a:ea typeface="Calibri"/>
                <a:cs typeface="Calibri"/>
                <a:sym typeface="Calibri"/>
              </a:rPr>
            </a:br>
            <a:r>
              <a:rPr lang="en-US" sz="2400">
                <a:solidFill>
                  <a:srgbClr val="FFFFFF"/>
                </a:solidFill>
                <a:latin typeface="Calibri"/>
                <a:ea typeface="Calibri"/>
                <a:cs typeface="Calibri"/>
                <a:sym typeface="Calibri"/>
              </a:rPr>
              <a:t>COMPAS tool </a:t>
            </a:r>
            <a:r>
              <a:rPr lang="en-US" sz="2400">
                <a:solidFill>
                  <a:srgbClr val="FFFFFF"/>
                </a:solidFill>
              </a:rPr>
              <a:t>assesses </a:t>
            </a:r>
            <a:r>
              <a:rPr lang="en-US" sz="2400">
                <a:solidFill>
                  <a:srgbClr val="FFFFFF"/>
                </a:solidFill>
                <a:latin typeface="Calibri"/>
                <a:ea typeface="Calibri"/>
                <a:cs typeface="Calibri"/>
                <a:sym typeface="Calibri"/>
              </a:rPr>
              <a:t>risk of future recidivism</a:t>
            </a:r>
            <a:endParaRPr>
              <a:solidFill>
                <a:srgbClr val="FFFFFF"/>
              </a:solidFill>
              <a:latin typeface="Calibri"/>
              <a:ea typeface="Calibri"/>
              <a:cs typeface="Calibri"/>
              <a:sym typeface="Calibri"/>
            </a:endParaRPr>
          </a:p>
        </p:txBody>
      </p:sp>
      <p:sp>
        <p:nvSpPr>
          <p:cNvPr id="322" name="Google Shape;322;p14"/>
          <p:cNvSpPr/>
          <p:nvPr/>
        </p:nvSpPr>
        <p:spPr>
          <a:xfrm>
            <a:off x="5056680" y="5957834"/>
            <a:ext cx="6620657"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rPr b="0" i="0" lang="en-US" sz="1800" u="sng" cap="none" strike="noStrike">
                <a:solidFill>
                  <a:schemeClr val="dk1"/>
                </a:solidFill>
                <a:latin typeface="Calibri"/>
                <a:ea typeface="Calibri"/>
                <a:cs typeface="Calibri"/>
                <a:sym typeface="Calibri"/>
                <a:hlinkClick r:id="rId3">
                  <a:extLst>
                    <a:ext uri="{A12FA001-AC4F-418D-AE19-62706E023703}">
                      <ahyp:hlinkClr val="tx"/>
                    </a:ext>
                  </a:extLst>
                </a:hlinkClick>
              </a:rPr>
              <a:t>https://www.propublica.org/article/machine-bias-risk-assessments-in-criminal-sentencing</a:t>
            </a:r>
            <a:endParaRPr b="0" i="0" sz="1800" u="none" cap="none" strike="noStrike">
              <a:solidFill>
                <a:schemeClr val="dk1"/>
              </a:solidFill>
              <a:latin typeface="Calibri"/>
              <a:ea typeface="Calibri"/>
              <a:cs typeface="Calibri"/>
              <a:sym typeface="Calibri"/>
            </a:endParaRPr>
          </a:p>
        </p:txBody>
      </p:sp>
      <p:pic>
        <p:nvPicPr>
          <p:cNvPr id="323" name="Google Shape;323;p14"/>
          <p:cNvPicPr preferRelativeResize="0"/>
          <p:nvPr/>
        </p:nvPicPr>
        <p:blipFill rotWithShape="1">
          <a:blip r:embed="rId4">
            <a:alphaModFix/>
          </a:blip>
          <a:srcRect b="0" l="0" r="0" t="0"/>
          <a:stretch/>
        </p:blipFill>
        <p:spPr>
          <a:xfrm>
            <a:off x="5202591" y="304800"/>
            <a:ext cx="6038850" cy="5562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5"/>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tension </a:t>
            </a:r>
            <a:endParaRPr/>
          </a:p>
        </p:txBody>
      </p:sp>
      <p:sp>
        <p:nvSpPr>
          <p:cNvPr id="329" name="Google Shape;329;p15"/>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Judges must balance two factors evaluating the cost of a mistake: </a:t>
            </a:r>
            <a:endParaRPr/>
          </a:p>
          <a:p>
            <a:pPr indent="-285750" lvl="1" marL="742950" rtl="0" algn="l">
              <a:spcBef>
                <a:spcPts val="480"/>
              </a:spcBef>
              <a:spcAft>
                <a:spcPts val="0"/>
              </a:spcAft>
              <a:buClr>
                <a:schemeClr val="dk1"/>
              </a:buClr>
              <a:buSzPts val="2400"/>
              <a:buChar char="–"/>
            </a:pPr>
            <a:r>
              <a:rPr lang="en-US"/>
              <a:t>Let a guilty person go?</a:t>
            </a:r>
            <a:endParaRPr/>
          </a:p>
          <a:p>
            <a:pPr indent="-228600" lvl="2" marL="1143000" rtl="0" algn="l">
              <a:spcBef>
                <a:spcPts val="400"/>
              </a:spcBef>
              <a:spcAft>
                <a:spcPts val="0"/>
              </a:spcAft>
              <a:buClr>
                <a:schemeClr val="dk1"/>
              </a:buClr>
              <a:buSzPts val="2000"/>
              <a:buChar char="•"/>
            </a:pPr>
            <a:r>
              <a:rPr lang="en-US"/>
              <a:t>Increase in crimes committed by released defendants </a:t>
            </a:r>
            <a:endParaRPr/>
          </a:p>
          <a:p>
            <a:pPr indent="-285750" lvl="1" marL="742950" rtl="0" algn="l">
              <a:spcBef>
                <a:spcPts val="480"/>
              </a:spcBef>
              <a:spcAft>
                <a:spcPts val="0"/>
              </a:spcAft>
              <a:buClr>
                <a:schemeClr val="dk1"/>
              </a:buClr>
              <a:buSzPts val="2400"/>
              <a:buChar char="–"/>
            </a:pPr>
            <a:r>
              <a:rPr lang="en-US"/>
              <a:t>Put an innocent person in jail?</a:t>
            </a:r>
            <a:endParaRPr/>
          </a:p>
          <a:p>
            <a:pPr indent="-228600" lvl="2" marL="1143000" rtl="0" algn="l">
              <a:spcBef>
                <a:spcPts val="400"/>
              </a:spcBef>
              <a:spcAft>
                <a:spcPts val="0"/>
              </a:spcAft>
              <a:buClr>
                <a:schemeClr val="dk1"/>
              </a:buClr>
              <a:buSzPts val="2000"/>
              <a:buChar char="•"/>
            </a:pPr>
            <a:r>
              <a:rPr lang="en-US"/>
              <a:t>social and economic costs of detaining innocent defendants. </a:t>
            </a:r>
            <a:endParaRPr/>
          </a:p>
          <a:p>
            <a:pPr indent="-165100" lvl="0" marL="342900" rtl="0" algn="l">
              <a:spcBef>
                <a:spcPts val="560"/>
              </a:spcBef>
              <a:spcAft>
                <a:spcPts val="0"/>
              </a:spcAft>
              <a:buClr>
                <a:schemeClr val="dk1"/>
              </a:buClr>
              <a:buSzPts val="2800"/>
              <a:buNone/>
            </a:pPr>
            <a:r>
              <a:t/>
            </a:r>
            <a:endParaRPr/>
          </a:p>
          <a:p>
            <a:pPr indent="0" lvl="0" marL="0" rtl="0" algn="ctr">
              <a:spcBef>
                <a:spcPts val="640"/>
              </a:spcBef>
              <a:spcAft>
                <a:spcPts val="0"/>
              </a:spcAft>
              <a:buClr>
                <a:schemeClr val="dk1"/>
              </a:buClr>
              <a:buSzPts val="3200"/>
              <a:buNone/>
            </a:pPr>
            <a:r>
              <a:rPr lang="en-US" sz="3200"/>
              <a:t>Benefit vs cost</a:t>
            </a:r>
            <a:endParaRPr/>
          </a:p>
          <a:p>
            <a:pPr indent="0" lvl="1" marL="457200" rtl="0" algn="l">
              <a:spcBef>
                <a:spcPts val="480"/>
              </a:spcBef>
              <a:spcAft>
                <a:spcPts val="0"/>
              </a:spcAft>
              <a:buClr>
                <a:schemeClr val="dk1"/>
              </a:buClr>
              <a:buSzPts val="2400"/>
              <a:buNone/>
            </a:pPr>
            <a:r>
              <a:rPr lang="en-US"/>
              <a:t>Benefit : expected number of crimes prevented </a:t>
            </a:r>
            <a:endParaRPr/>
          </a:p>
          <a:p>
            <a:pPr indent="0" lvl="1" marL="457200" rtl="0" algn="l">
              <a:spcBef>
                <a:spcPts val="480"/>
              </a:spcBef>
              <a:spcAft>
                <a:spcPts val="0"/>
              </a:spcAft>
              <a:buClr>
                <a:schemeClr val="dk1"/>
              </a:buClr>
              <a:buSzPts val="2400"/>
              <a:buNone/>
            </a:pPr>
            <a:r>
              <a:rPr lang="en-US"/>
              <a:t>Cost : expected number of innocent people detained</a:t>
            </a:r>
            <a:endParaRPr/>
          </a:p>
          <a:p>
            <a:pPr indent="-342900" lvl="0" marL="342900" rtl="0" algn="l">
              <a:spcBef>
                <a:spcPts val="560"/>
              </a:spcBef>
              <a:spcAft>
                <a:spcPts val="0"/>
              </a:spcAft>
              <a:buClr>
                <a:schemeClr val="dk1"/>
              </a:buClr>
              <a:buSzPts val="2800"/>
              <a:buChar char="•"/>
            </a:pPr>
            <a:r>
              <a:rPr lang="en-US"/>
              <a:t>Define </a:t>
            </a:r>
            <a:r>
              <a:rPr i="1" lang="en-US"/>
              <a:t>utility </a:t>
            </a:r>
            <a:r>
              <a:rPr lang="en-US"/>
              <a:t>of a decision rule, that balances benefits and costs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6"/>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Automated risk assessment</a:t>
            </a:r>
            <a:endParaRPr/>
          </a:p>
        </p:txBody>
      </p:sp>
      <p:sp>
        <p:nvSpPr>
          <p:cNvPr id="335" name="Google Shape;335;p16"/>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Increasingly common in the judicial system in the US</a:t>
            </a:r>
            <a:endParaRPr/>
          </a:p>
          <a:p>
            <a:pPr indent="-342900" lvl="0" marL="342900" rtl="0" algn="l">
              <a:spcBef>
                <a:spcPts val="560"/>
              </a:spcBef>
              <a:spcAft>
                <a:spcPts val="0"/>
              </a:spcAft>
              <a:buClr>
                <a:schemeClr val="dk1"/>
              </a:buClr>
              <a:buSzPts val="2800"/>
              <a:buChar char="•"/>
            </a:pPr>
            <a:r>
              <a:rPr lang="en-US"/>
              <a:t>Algorithm computes a score predicting the likelihood a defendant will commit a crime in the future (will recidivate).</a:t>
            </a:r>
            <a:endParaRPr/>
          </a:p>
          <a:p>
            <a:pPr indent="0" lvl="0" marL="0" rtl="0" algn="l">
              <a:spcBef>
                <a:spcPts val="560"/>
              </a:spcBef>
              <a:spcAft>
                <a:spcPts val="0"/>
              </a:spcAft>
              <a:buClr>
                <a:schemeClr val="dk1"/>
              </a:buClr>
              <a:buSzPts val="2800"/>
              <a:buNone/>
            </a:pPr>
            <a:r>
              <a:t/>
            </a:r>
            <a:endParaRPr/>
          </a:p>
          <a:p>
            <a:pPr indent="-165100" lvl="0" marL="342900" rtl="0" algn="l">
              <a:spcBef>
                <a:spcPts val="560"/>
              </a:spcBef>
              <a:spcAft>
                <a:spcPts val="0"/>
              </a:spcAft>
              <a:buClr>
                <a:schemeClr val="dk1"/>
              </a:buClr>
              <a:buSzPts val="2800"/>
              <a:buNone/>
            </a:pPr>
            <a:r>
              <a:t/>
            </a:r>
            <a:endParaRPr/>
          </a:p>
        </p:txBody>
      </p:sp>
      <p:sp>
        <p:nvSpPr>
          <p:cNvPr id="336" name="Google Shape;336;p16"/>
          <p:cNvSpPr/>
          <p:nvPr/>
        </p:nvSpPr>
        <p:spPr>
          <a:xfrm>
            <a:off x="728283" y="3924634"/>
            <a:ext cx="1861168" cy="712099"/>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Individual</a:t>
            </a:r>
            <a:endParaRPr/>
          </a:p>
        </p:txBody>
      </p:sp>
      <p:sp>
        <p:nvSpPr>
          <p:cNvPr id="337" name="Google Shape;337;p16"/>
          <p:cNvSpPr/>
          <p:nvPr/>
        </p:nvSpPr>
        <p:spPr>
          <a:xfrm>
            <a:off x="3107342" y="3890244"/>
            <a:ext cx="1294725" cy="786949"/>
          </a:xfrm>
          <a:prstGeom prst="roundRect">
            <a:avLst>
              <a:gd fmla="val 16667" name="adj"/>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000" u="none" cap="none" strike="noStrike">
                <a:solidFill>
                  <a:schemeClr val="dk1"/>
                </a:solidFill>
                <a:latin typeface="Calibri"/>
                <a:ea typeface="Calibri"/>
                <a:cs typeface="Calibri"/>
                <a:sym typeface="Calibri"/>
              </a:rPr>
              <a:t>Features</a:t>
            </a:r>
            <a:endParaRPr b="0" i="0" sz="1800" u="none" cap="none" strike="noStrike">
              <a:solidFill>
                <a:schemeClr val="dk1"/>
              </a:solidFill>
              <a:latin typeface="Calibri"/>
              <a:ea typeface="Calibri"/>
              <a:cs typeface="Calibri"/>
              <a:sym typeface="Calibri"/>
            </a:endParaRPr>
          </a:p>
        </p:txBody>
      </p:sp>
      <p:sp>
        <p:nvSpPr>
          <p:cNvPr id="338" name="Google Shape;338;p16"/>
          <p:cNvSpPr/>
          <p:nvPr/>
        </p:nvSpPr>
        <p:spPr>
          <a:xfrm>
            <a:off x="5170810" y="3679850"/>
            <a:ext cx="1728998" cy="1207736"/>
          </a:xfrm>
          <a:prstGeom prst="plaque">
            <a:avLst>
              <a:gd fmla="val 16667" name="adj"/>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000" u="none" cap="none" strike="noStrike">
                <a:solidFill>
                  <a:schemeClr val="dk1"/>
                </a:solidFill>
                <a:latin typeface="Calibri"/>
                <a:ea typeface="Calibri"/>
                <a:cs typeface="Calibri"/>
                <a:sym typeface="Calibri"/>
              </a:rPr>
              <a:t>Algorithm</a:t>
            </a:r>
            <a:endParaRPr/>
          </a:p>
          <a:p>
            <a:pPr indent="0" lvl="0" marL="0" marR="0" rtl="0" algn="ctr">
              <a:spcBef>
                <a:spcPts val="0"/>
              </a:spcBef>
              <a:spcAft>
                <a:spcPts val="0"/>
              </a:spcAft>
              <a:buNone/>
            </a:pPr>
            <a:r>
              <a:rPr b="0" i="0" lang="en-US" sz="2000" u="none" cap="none" strike="noStrike">
                <a:solidFill>
                  <a:schemeClr val="dk1"/>
                </a:solidFill>
                <a:latin typeface="Calibri"/>
                <a:ea typeface="Calibri"/>
                <a:cs typeface="Calibri"/>
                <a:sym typeface="Calibri"/>
              </a:rPr>
              <a:t>(COMPAS)</a:t>
            </a:r>
            <a:endParaRPr/>
          </a:p>
        </p:txBody>
      </p:sp>
      <p:sp>
        <p:nvSpPr>
          <p:cNvPr id="339" name="Google Shape;339;p16"/>
          <p:cNvSpPr/>
          <p:nvPr/>
        </p:nvSpPr>
        <p:spPr>
          <a:xfrm>
            <a:off x="7379938" y="3890244"/>
            <a:ext cx="2290046" cy="786949"/>
          </a:xfrm>
          <a:prstGeom prst="cloud">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000" u="none" cap="none" strike="noStrike">
                <a:solidFill>
                  <a:schemeClr val="dk1"/>
                </a:solidFill>
                <a:latin typeface="Calibri"/>
                <a:ea typeface="Calibri"/>
                <a:cs typeface="Calibri"/>
                <a:sym typeface="Calibri"/>
              </a:rPr>
              <a:t>Risk score</a:t>
            </a:r>
            <a:endParaRPr/>
          </a:p>
        </p:txBody>
      </p:sp>
      <p:cxnSp>
        <p:nvCxnSpPr>
          <p:cNvPr id="340" name="Google Shape;340;p16"/>
          <p:cNvCxnSpPr>
            <a:stCxn id="336" idx="6"/>
            <a:endCxn id="337" idx="1"/>
          </p:cNvCxnSpPr>
          <p:nvPr/>
        </p:nvCxnSpPr>
        <p:spPr>
          <a:xfrm>
            <a:off x="2589451" y="4280684"/>
            <a:ext cx="517800" cy="3000"/>
          </a:xfrm>
          <a:prstGeom prst="straightConnector1">
            <a:avLst/>
          </a:prstGeom>
          <a:noFill/>
          <a:ln cap="flat" cmpd="sng" w="38100">
            <a:solidFill>
              <a:srgbClr val="4A7DBA"/>
            </a:solidFill>
            <a:prstDash val="solid"/>
            <a:round/>
            <a:headEnd len="sm" w="sm" type="none"/>
            <a:tailEnd len="med" w="med" type="triangle"/>
          </a:ln>
        </p:spPr>
      </p:cxnSp>
      <p:cxnSp>
        <p:nvCxnSpPr>
          <p:cNvPr id="341" name="Google Shape;341;p16"/>
          <p:cNvCxnSpPr>
            <a:stCxn id="337" idx="3"/>
            <a:endCxn id="338" idx="1"/>
          </p:cNvCxnSpPr>
          <p:nvPr/>
        </p:nvCxnSpPr>
        <p:spPr>
          <a:xfrm>
            <a:off x="4402067" y="4283719"/>
            <a:ext cx="768600" cy="0"/>
          </a:xfrm>
          <a:prstGeom prst="straightConnector1">
            <a:avLst/>
          </a:prstGeom>
          <a:noFill/>
          <a:ln cap="flat" cmpd="sng" w="38100">
            <a:solidFill>
              <a:srgbClr val="4A7DBA"/>
            </a:solidFill>
            <a:prstDash val="solid"/>
            <a:round/>
            <a:headEnd len="sm" w="sm" type="none"/>
            <a:tailEnd len="med" w="med" type="triangle"/>
          </a:ln>
        </p:spPr>
      </p:cxnSp>
      <p:cxnSp>
        <p:nvCxnSpPr>
          <p:cNvPr id="342" name="Google Shape;342;p16"/>
          <p:cNvCxnSpPr>
            <a:stCxn id="338" idx="3"/>
            <a:endCxn id="339" idx="2"/>
          </p:cNvCxnSpPr>
          <p:nvPr/>
        </p:nvCxnSpPr>
        <p:spPr>
          <a:xfrm>
            <a:off x="6899808" y="4283718"/>
            <a:ext cx="487200" cy="0"/>
          </a:xfrm>
          <a:prstGeom prst="straightConnector1">
            <a:avLst/>
          </a:prstGeom>
          <a:noFill/>
          <a:ln cap="flat" cmpd="sng" w="38100">
            <a:solidFill>
              <a:srgbClr val="4A7DBA"/>
            </a:solidFill>
            <a:prstDash val="solid"/>
            <a:round/>
            <a:headEnd len="sm" w="sm" type="none"/>
            <a:tailEnd len="med" w="med" type="triangle"/>
          </a:ln>
        </p:spPr>
      </p:cxnSp>
      <p:cxnSp>
        <p:nvCxnSpPr>
          <p:cNvPr id="343" name="Google Shape;343;p16"/>
          <p:cNvCxnSpPr>
            <a:stCxn id="339" idx="3"/>
          </p:cNvCxnSpPr>
          <p:nvPr/>
        </p:nvCxnSpPr>
        <p:spPr>
          <a:xfrm flipH="1" rot="10800000">
            <a:off x="8524961" y="3429139"/>
            <a:ext cx="729600" cy="506100"/>
          </a:xfrm>
          <a:prstGeom prst="straightConnector1">
            <a:avLst/>
          </a:prstGeom>
          <a:noFill/>
          <a:ln cap="flat" cmpd="sng" w="38100">
            <a:solidFill>
              <a:srgbClr val="4A7DBA"/>
            </a:solidFill>
            <a:prstDash val="solid"/>
            <a:round/>
            <a:headEnd len="sm" w="sm" type="none"/>
            <a:tailEnd len="med" w="med" type="triangle"/>
          </a:ln>
        </p:spPr>
      </p:cxnSp>
      <p:cxnSp>
        <p:nvCxnSpPr>
          <p:cNvPr id="344" name="Google Shape;344;p16"/>
          <p:cNvCxnSpPr>
            <a:stCxn id="339" idx="1"/>
          </p:cNvCxnSpPr>
          <p:nvPr/>
        </p:nvCxnSpPr>
        <p:spPr>
          <a:xfrm>
            <a:off x="8524961" y="4676355"/>
            <a:ext cx="729600" cy="453900"/>
          </a:xfrm>
          <a:prstGeom prst="straightConnector1">
            <a:avLst/>
          </a:prstGeom>
          <a:noFill/>
          <a:ln cap="flat" cmpd="sng" w="38100">
            <a:solidFill>
              <a:srgbClr val="4A7DBA"/>
            </a:solidFill>
            <a:prstDash val="solid"/>
            <a:round/>
            <a:headEnd len="sm" w="sm" type="none"/>
            <a:tailEnd len="med" w="med" type="triangle"/>
          </a:ln>
        </p:spPr>
      </p:cxnSp>
      <p:sp>
        <p:nvSpPr>
          <p:cNvPr id="345" name="Google Shape;345;p16"/>
          <p:cNvSpPr txBox="1"/>
          <p:nvPr/>
        </p:nvSpPr>
        <p:spPr>
          <a:xfrm>
            <a:off x="9254591" y="2951081"/>
            <a:ext cx="26487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C00000"/>
                </a:solidFill>
                <a:latin typeface="Calibri"/>
                <a:ea typeface="Calibri"/>
                <a:cs typeface="Calibri"/>
                <a:sym typeface="Calibri"/>
              </a:rPr>
              <a:t>High probability to commit another crime</a:t>
            </a:r>
            <a:endParaRPr/>
          </a:p>
        </p:txBody>
      </p:sp>
      <p:sp>
        <p:nvSpPr>
          <p:cNvPr id="346" name="Google Shape;346;p16"/>
          <p:cNvSpPr txBox="1"/>
          <p:nvPr/>
        </p:nvSpPr>
        <p:spPr>
          <a:xfrm>
            <a:off x="9254591" y="4932594"/>
            <a:ext cx="26487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B050"/>
                </a:solidFill>
                <a:latin typeface="Calibri"/>
                <a:ea typeface="Calibri"/>
                <a:cs typeface="Calibri"/>
                <a:sym typeface="Calibri"/>
              </a:rPr>
              <a:t>Low probability to commit another crime</a:t>
            </a:r>
            <a:endParaRPr/>
          </a:p>
        </p:txBody>
      </p:sp>
      <p:pic>
        <p:nvPicPr>
          <p:cNvPr descr="Jail" id="347" name="Google Shape;347;p16"/>
          <p:cNvPicPr preferRelativeResize="0"/>
          <p:nvPr/>
        </p:nvPicPr>
        <p:blipFill rotWithShape="1">
          <a:blip r:embed="rId3">
            <a:alphaModFix/>
          </a:blip>
          <a:srcRect b="0" l="0" r="0" t="0"/>
          <a:stretch/>
        </p:blipFill>
        <p:spPr>
          <a:xfrm>
            <a:off x="10832557" y="2234171"/>
            <a:ext cx="914400" cy="914400"/>
          </a:xfrm>
          <a:prstGeom prst="rect">
            <a:avLst/>
          </a:prstGeom>
          <a:noFill/>
          <a:ln>
            <a:noFill/>
          </a:ln>
        </p:spPr>
      </p:pic>
      <p:pic>
        <p:nvPicPr>
          <p:cNvPr descr="A sign on a pole&#10;&#10;Description automatically generated" id="348" name="Google Shape;348;p16"/>
          <p:cNvPicPr preferRelativeResize="0"/>
          <p:nvPr/>
        </p:nvPicPr>
        <p:blipFill rotWithShape="1">
          <a:blip r:embed="rId4">
            <a:alphaModFix/>
          </a:blip>
          <a:srcRect b="0" l="0" r="0" t="0"/>
          <a:stretch/>
        </p:blipFill>
        <p:spPr>
          <a:xfrm>
            <a:off x="10898032" y="5429945"/>
            <a:ext cx="1049686" cy="69622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7"/>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Benefits and costs of automated risk scoring</a:t>
            </a:r>
            <a:endParaRPr/>
          </a:p>
        </p:txBody>
      </p:sp>
      <p:sp>
        <p:nvSpPr>
          <p:cNvPr id="354" name="Google Shape;354;p17"/>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 Increase efficiency and reduce prejudice</a:t>
            </a:r>
            <a:endParaRPr/>
          </a:p>
          <a:p>
            <a:pPr indent="-285750" lvl="1" marL="742950" rtl="0" algn="l">
              <a:spcBef>
                <a:spcPts val="480"/>
              </a:spcBef>
              <a:spcAft>
                <a:spcPts val="0"/>
              </a:spcAft>
              <a:buClr>
                <a:schemeClr val="dk1"/>
              </a:buClr>
              <a:buSzPts val="2400"/>
              <a:buChar char="–"/>
            </a:pPr>
            <a:r>
              <a:rPr lang="en-US"/>
              <a:t>Used by judges to inform decisions about bail, sentencing, parole, conditions for release, etc.</a:t>
            </a:r>
            <a:endParaRPr/>
          </a:p>
          <a:p>
            <a:pPr indent="-285750" lvl="1" marL="742950" rtl="0" algn="l">
              <a:spcBef>
                <a:spcPts val="480"/>
              </a:spcBef>
              <a:spcAft>
                <a:spcPts val="0"/>
              </a:spcAft>
              <a:buClr>
                <a:schemeClr val="dk1"/>
              </a:buClr>
              <a:buSzPts val="2400"/>
              <a:buChar char="–"/>
            </a:pPr>
            <a:r>
              <a:rPr lang="en-US"/>
              <a:t>Hoped to mitigate existing sources of bias in human judgments</a:t>
            </a:r>
            <a:endParaRPr/>
          </a:p>
          <a:p>
            <a:pPr indent="-342900" lvl="0" marL="342900" rtl="0" algn="l">
              <a:spcBef>
                <a:spcPts val="560"/>
              </a:spcBef>
              <a:spcAft>
                <a:spcPts val="0"/>
              </a:spcAft>
              <a:buClr>
                <a:schemeClr val="dk1"/>
              </a:buClr>
              <a:buSzPts val="2800"/>
              <a:buChar char="•"/>
            </a:pPr>
            <a:r>
              <a:rPr lang="en-US"/>
              <a:t>In 2014 US Attorney General Eric Holder warned risk scores may be injecting bias into the courts</a:t>
            </a:r>
            <a:endParaRPr/>
          </a:p>
          <a:p>
            <a:pPr indent="-285750" lvl="1" marL="742950" rtl="0" algn="l">
              <a:spcBef>
                <a:spcPts val="480"/>
              </a:spcBef>
              <a:spcAft>
                <a:spcPts val="0"/>
              </a:spcAft>
              <a:buClr>
                <a:schemeClr val="dk1"/>
              </a:buClr>
              <a:buSzPts val="2400"/>
              <a:buChar char="–"/>
            </a:pPr>
            <a:r>
              <a:rPr lang="en-US"/>
              <a:t> “Although these measures were crafted with the best of intentions, I am concerned that they inadvertently undermine our efforts to ensure individualized and equal justice. They may exacerbate unwarranted and unjust disparities that are already far too common in our criminal justice system and in our society.”</a:t>
            </a:r>
            <a:endParaRPr/>
          </a:p>
          <a:p>
            <a:pPr indent="-165100" lvl="0" marL="342900" rtl="0" algn="l">
              <a:spcBef>
                <a:spcPts val="560"/>
              </a:spcBef>
              <a:spcAft>
                <a:spcPts val="0"/>
              </a:spcAft>
              <a:buClr>
                <a:schemeClr val="dk1"/>
              </a:buClr>
              <a:buSzPts val="28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18"/>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COMPAS </a:t>
            </a:r>
            <a:endParaRPr/>
          </a:p>
        </p:txBody>
      </p:sp>
      <p:sp>
        <p:nvSpPr>
          <p:cNvPr id="360" name="Google Shape;360;p18"/>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 Correctional Offender Management Profiling for Alternative Sanctions</a:t>
            </a:r>
            <a:endParaRPr/>
          </a:p>
          <a:p>
            <a:pPr indent="-342900" lvl="0" marL="342900" rtl="0" algn="l">
              <a:spcBef>
                <a:spcPts val="560"/>
              </a:spcBef>
              <a:spcAft>
                <a:spcPts val="0"/>
              </a:spcAft>
              <a:buClr>
                <a:schemeClr val="dk1"/>
              </a:buClr>
              <a:buSzPts val="2800"/>
              <a:buChar char="•"/>
            </a:pPr>
            <a:r>
              <a:rPr lang="en-US"/>
              <a:t>Assigns defendants risk scores between 1 and 10 that indicate how likely they are to commit a violent crime based on more than 100 factors, including age, sex and criminal history. </a:t>
            </a:r>
            <a:endParaRPr/>
          </a:p>
          <a:p>
            <a:pPr indent="-285750" lvl="1" marL="742950" rtl="0" algn="l">
              <a:spcBef>
                <a:spcPts val="480"/>
              </a:spcBef>
              <a:spcAft>
                <a:spcPts val="0"/>
              </a:spcAft>
              <a:buClr>
                <a:schemeClr val="dk1"/>
              </a:buClr>
              <a:buSzPts val="2400"/>
              <a:buChar char="–"/>
            </a:pPr>
            <a:r>
              <a:rPr lang="en-US"/>
              <a:t>Defendants with scores of 7 reoffend at twice the rate as those with scores of 3.</a:t>
            </a:r>
            <a:endParaRPr/>
          </a:p>
          <a:p>
            <a:pPr indent="-342900" lvl="0" marL="342900" rtl="0" algn="l">
              <a:spcBef>
                <a:spcPts val="560"/>
              </a:spcBef>
              <a:spcAft>
                <a:spcPts val="0"/>
              </a:spcAft>
              <a:buClr>
                <a:schemeClr val="dk1"/>
              </a:buClr>
              <a:buSzPts val="2800"/>
              <a:buChar char="•"/>
            </a:pPr>
            <a:r>
              <a:rPr lang="en-US"/>
              <a:t>Help judges make decisions about whether to release a defendant or hold them in jail while waiting for trial</a:t>
            </a:r>
            <a:endParaRPr/>
          </a:p>
          <a:p>
            <a:pPr indent="-133350" lvl="1" marL="742950" rtl="0" algn="l">
              <a:spcBef>
                <a:spcPts val="480"/>
              </a:spcBef>
              <a:spcAft>
                <a:spcPts val="0"/>
              </a:spcAft>
              <a:buClr>
                <a:schemeClr val="dk1"/>
              </a:buClr>
              <a:buSzPts val="2400"/>
              <a:buNone/>
            </a:pPr>
            <a:r>
              <a:t/>
            </a:r>
            <a:endParaRPr/>
          </a:p>
          <a:p>
            <a:pPr indent="-342900" lvl="0" marL="342900" rtl="0" algn="l">
              <a:spcBef>
                <a:spcPts val="560"/>
              </a:spcBef>
              <a:spcAft>
                <a:spcPts val="0"/>
              </a:spcAft>
              <a:buClr>
                <a:schemeClr val="dk1"/>
              </a:buClr>
              <a:buSzPts val="2800"/>
              <a:buChar char="•"/>
            </a:pPr>
            <a:r>
              <a:rPr lang="en-US"/>
              <a:t>Deployed before it was rigorously tested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9"/>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ProPublica study</a:t>
            </a:r>
            <a:endParaRPr/>
          </a:p>
        </p:txBody>
      </p:sp>
      <p:sp>
        <p:nvSpPr>
          <p:cNvPr id="366" name="Google Shape;366;p19"/>
          <p:cNvSpPr txBox="1"/>
          <p:nvPr>
            <p:ph idx="1" type="body"/>
          </p:nvPr>
        </p:nvSpPr>
        <p:spPr>
          <a:xfrm>
            <a:off x="609601" y="1146052"/>
            <a:ext cx="10980929" cy="332851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Data: 7000 people arrested in Broward County, FL (2013-2014)</a:t>
            </a:r>
            <a:endParaRPr/>
          </a:p>
          <a:p>
            <a:pPr indent="-285750" lvl="1" marL="742950" rtl="0" algn="l">
              <a:spcBef>
                <a:spcPts val="400"/>
              </a:spcBef>
              <a:spcAft>
                <a:spcPts val="0"/>
              </a:spcAft>
              <a:buClr>
                <a:schemeClr val="dk1"/>
              </a:buClr>
              <a:buSzPts val="2000"/>
              <a:buChar char="–"/>
            </a:pPr>
            <a:r>
              <a:rPr lang="en-US" sz="2000"/>
              <a:t>COMPAS algorithm predicts whether a defendant will commit a crime within next 2 years</a:t>
            </a:r>
            <a:endParaRPr/>
          </a:p>
          <a:p>
            <a:pPr indent="-158750" lvl="1" marL="742950" rtl="0" algn="l">
              <a:spcBef>
                <a:spcPts val="400"/>
              </a:spcBef>
              <a:spcAft>
                <a:spcPts val="0"/>
              </a:spcAft>
              <a:buClr>
                <a:schemeClr val="dk1"/>
              </a:buClr>
              <a:buSzPts val="2000"/>
              <a:buNone/>
            </a:pPr>
            <a:r>
              <a:t/>
            </a:r>
            <a:endParaRPr sz="2000"/>
          </a:p>
          <a:p>
            <a:pPr indent="-158750" lvl="1" marL="742950" rtl="0" algn="l">
              <a:spcBef>
                <a:spcPts val="400"/>
              </a:spcBef>
              <a:spcAft>
                <a:spcPts val="0"/>
              </a:spcAft>
              <a:buClr>
                <a:schemeClr val="dk1"/>
              </a:buClr>
              <a:buSzPts val="2000"/>
              <a:buNone/>
            </a:pPr>
            <a:r>
              <a:t/>
            </a:r>
            <a:endParaRPr sz="2000"/>
          </a:p>
          <a:p>
            <a:pPr indent="0" lvl="0" marL="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p:txBody>
      </p:sp>
      <p:graphicFrame>
        <p:nvGraphicFramePr>
          <p:cNvPr id="367" name="Google Shape;367;p19"/>
          <p:cNvGraphicFramePr/>
          <p:nvPr/>
        </p:nvGraphicFramePr>
        <p:xfrm>
          <a:off x="970240" y="2190659"/>
          <a:ext cx="3000000" cy="3000000"/>
        </p:xfrm>
        <a:graphic>
          <a:graphicData uri="http://schemas.openxmlformats.org/drawingml/2006/table">
            <a:tbl>
              <a:tblPr bandRow="1" firstRow="1">
                <a:noFill/>
                <a:tableStyleId>{2B043A8F-B20F-4360-B44A-A1BD90349C7E}</a:tableStyleId>
              </a:tblPr>
              <a:tblGrid>
                <a:gridCol w="3396600"/>
                <a:gridCol w="2805425"/>
                <a:gridCol w="3498400"/>
              </a:tblGrid>
              <a:tr h="370850">
                <a:tc>
                  <a:txBody>
                    <a:bodyPr/>
                    <a:lstStyle/>
                    <a:p>
                      <a:pPr indent="0" lvl="0" marL="0" marR="0" rtl="0" algn="l">
                        <a:spcBef>
                          <a:spcPts val="0"/>
                        </a:spcBef>
                        <a:spcAft>
                          <a:spcPts val="0"/>
                        </a:spcAft>
                        <a:buNone/>
                      </a:pPr>
                      <a:r>
                        <a:t/>
                      </a:r>
                      <a:endParaRPr sz="2400"/>
                    </a:p>
                  </a:txBody>
                  <a:tcPr marT="45725" marB="45725" marR="91450" marL="91450"/>
                </a:tc>
                <a:tc>
                  <a:txBody>
                    <a:bodyPr/>
                    <a:lstStyle/>
                    <a:p>
                      <a:pPr indent="0" lvl="0" marL="0" marR="0" rtl="0" algn="l">
                        <a:spcBef>
                          <a:spcPts val="0"/>
                        </a:spcBef>
                        <a:spcAft>
                          <a:spcPts val="0"/>
                        </a:spcAft>
                        <a:buNone/>
                      </a:pPr>
                      <a:r>
                        <a:rPr lang="en-US" sz="2400"/>
                        <a:t>Did commit a crime</a:t>
                      </a:r>
                      <a:endParaRPr/>
                    </a:p>
                  </a:txBody>
                  <a:tcPr marT="45725" marB="45725" marR="91450" marL="91450"/>
                </a:tc>
                <a:tc>
                  <a:txBody>
                    <a:bodyPr/>
                    <a:lstStyle/>
                    <a:p>
                      <a:pPr indent="0" lvl="0" marL="0" marR="0" rtl="0" algn="l">
                        <a:spcBef>
                          <a:spcPts val="0"/>
                        </a:spcBef>
                        <a:spcAft>
                          <a:spcPts val="0"/>
                        </a:spcAft>
                        <a:buNone/>
                      </a:pPr>
                      <a:r>
                        <a:rPr lang="en-US" sz="2400"/>
                        <a:t>Did not commit a crime</a:t>
                      </a:r>
                      <a:endParaRPr/>
                    </a:p>
                  </a:txBody>
                  <a:tcPr marT="45725" marB="45725" marR="91450" marL="91450"/>
                </a:tc>
              </a:tr>
              <a:tr h="370850">
                <a:tc>
                  <a:txBody>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Will commit crime</a:t>
                      </a:r>
                      <a:endParaRPr/>
                    </a:p>
                  </a:txBody>
                  <a:tcPr marT="45725" marB="45725" marR="91450" marL="91450">
                    <a:solidFill>
                      <a:srgbClr val="4F81BD"/>
                    </a:solidFill>
                  </a:tcPr>
                </a:tc>
                <a:tc>
                  <a:txBody>
                    <a:bodyPr/>
                    <a:lstStyle/>
                    <a:p>
                      <a:pPr indent="0" lvl="0" marL="0" marR="0" rtl="0" algn="l">
                        <a:spcBef>
                          <a:spcPts val="0"/>
                        </a:spcBef>
                        <a:spcAft>
                          <a:spcPts val="0"/>
                        </a:spcAft>
                        <a:buNone/>
                      </a:pPr>
                      <a:r>
                        <a:rPr lang="en-US" sz="2400"/>
                        <a:t>True Positives (TP)</a:t>
                      </a:r>
                      <a:endParaRPr/>
                    </a:p>
                  </a:txBody>
                  <a:tcPr marT="45725" marB="45725" marR="91450" marL="91450"/>
                </a:tc>
                <a:tc>
                  <a:txBody>
                    <a:bodyPr/>
                    <a:lstStyle/>
                    <a:p>
                      <a:pPr indent="0" lvl="0" marL="0" marR="0" rtl="0" algn="l">
                        <a:spcBef>
                          <a:spcPts val="0"/>
                        </a:spcBef>
                        <a:spcAft>
                          <a:spcPts val="0"/>
                        </a:spcAft>
                        <a:buNone/>
                      </a:pPr>
                      <a:r>
                        <a:rPr i="1" lang="en-US" sz="2400"/>
                        <a:t>False Positives </a:t>
                      </a:r>
                      <a:r>
                        <a:rPr i="0" lang="en-US" sz="2400"/>
                        <a:t>(FP)</a:t>
                      </a:r>
                      <a:endParaRPr/>
                    </a:p>
                  </a:txBody>
                  <a:tcPr marT="45725" marB="45725" marR="91450" marL="91450"/>
                </a:tc>
              </a:tr>
              <a:tr h="370850">
                <a:tc>
                  <a:txBody>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Will not commit a crime</a:t>
                      </a:r>
                      <a:endParaRPr/>
                    </a:p>
                  </a:txBody>
                  <a:tcPr marT="45725" marB="45725" marR="91450" marL="91450">
                    <a:solidFill>
                      <a:srgbClr val="4F81BD"/>
                    </a:solidFill>
                  </a:tcPr>
                </a:tc>
                <a:tc>
                  <a:txBody>
                    <a:bodyPr/>
                    <a:lstStyle/>
                    <a:p>
                      <a:pPr indent="0" lvl="0" marL="0" marR="0" rtl="0" algn="l">
                        <a:spcBef>
                          <a:spcPts val="0"/>
                        </a:spcBef>
                        <a:spcAft>
                          <a:spcPts val="0"/>
                        </a:spcAft>
                        <a:buNone/>
                      </a:pPr>
                      <a:r>
                        <a:rPr i="1" lang="en-US" sz="2400"/>
                        <a:t>False Negatives </a:t>
                      </a:r>
                      <a:r>
                        <a:rPr i="0" lang="en-US" sz="2400"/>
                        <a:t>(FN)</a:t>
                      </a:r>
                      <a:endParaRPr/>
                    </a:p>
                  </a:txBody>
                  <a:tcPr marT="45725" marB="45725" marR="91450" marL="91450"/>
                </a:tc>
                <a:tc>
                  <a:txBody>
                    <a:bodyPr/>
                    <a:lstStyle/>
                    <a:p>
                      <a:pPr indent="0" lvl="0" marL="0" marR="0" rtl="0" algn="l">
                        <a:spcBef>
                          <a:spcPts val="0"/>
                        </a:spcBef>
                        <a:spcAft>
                          <a:spcPts val="0"/>
                        </a:spcAft>
                        <a:buNone/>
                      </a:pPr>
                      <a:r>
                        <a:rPr lang="en-US" sz="2400"/>
                        <a:t>True Negatives (TN)</a:t>
                      </a:r>
                      <a:endParaRPr/>
                    </a:p>
                  </a:txBody>
                  <a:tcPr marT="45725" marB="45725" marR="91450" marL="91450"/>
                </a:tc>
              </a:tr>
            </a:tbl>
          </a:graphicData>
        </a:graphic>
      </p:graphicFrame>
      <p:graphicFrame>
        <p:nvGraphicFramePr>
          <p:cNvPr id="368" name="Google Shape;368;p19"/>
          <p:cNvGraphicFramePr/>
          <p:nvPr/>
        </p:nvGraphicFramePr>
        <p:xfrm>
          <a:off x="494675" y="3834002"/>
          <a:ext cx="3000000" cy="3000000"/>
        </p:xfrm>
        <a:graphic>
          <a:graphicData uri="http://schemas.openxmlformats.org/drawingml/2006/table">
            <a:tbl>
              <a:tblPr>
                <a:noFill/>
                <a:tableStyleId>{14F54EFC-1658-4C39-9D68-41ED411BEA87}</a:tableStyleId>
              </a:tblPr>
              <a:tblGrid>
                <a:gridCol w="1401125"/>
                <a:gridCol w="1454050"/>
              </a:tblGrid>
              <a:tr h="899975">
                <a:tc>
                  <a:txBody>
                    <a:bodyPr/>
                    <a:lstStyle/>
                    <a:p>
                      <a:pPr indent="0" lvl="0" marL="0" marR="0" rtl="0" algn="l">
                        <a:spcBef>
                          <a:spcPts val="0"/>
                        </a:spcBef>
                        <a:spcAft>
                          <a:spcPts val="0"/>
                        </a:spcAft>
                        <a:buNone/>
                      </a:pPr>
                      <a:r>
                        <a:rPr lang="en-US" sz="2000">
                          <a:solidFill>
                            <a:srgbClr val="FFFFFF"/>
                          </a:solidFill>
                        </a:rPr>
                        <a:t>Prior Offense</a:t>
                      </a:r>
                      <a:endParaRPr/>
                    </a:p>
                  </a:txBody>
                  <a:tcPr marT="49875" marB="49875" marR="49875" marL="49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22222"/>
                    </a:solidFill>
                  </a:tcPr>
                </a:tc>
                <a:tc>
                  <a:txBody>
                    <a:bodyPr/>
                    <a:lstStyle/>
                    <a:p>
                      <a:pPr indent="0" lvl="0" marL="0" marR="0" rtl="0" algn="l">
                        <a:spcBef>
                          <a:spcPts val="0"/>
                        </a:spcBef>
                        <a:spcAft>
                          <a:spcPts val="0"/>
                        </a:spcAft>
                        <a:buNone/>
                      </a:pPr>
                      <a:r>
                        <a:rPr lang="en-US" sz="2000">
                          <a:solidFill>
                            <a:schemeClr val="lt1"/>
                          </a:solidFill>
                        </a:rPr>
                        <a:t>1 attempted burglary</a:t>
                      </a:r>
                      <a:endParaRPr/>
                    </a:p>
                  </a:txBody>
                  <a:tcPr marT="49875" marB="49875" marR="49875" marL="49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22222"/>
                    </a:solidFill>
                  </a:tcPr>
                </a:tc>
              </a:tr>
              <a:tr h="684975">
                <a:tc>
                  <a:txBody>
                    <a:bodyPr/>
                    <a:lstStyle/>
                    <a:p>
                      <a:pPr indent="0" lvl="0" marL="0" marR="0" rtl="0" algn="l">
                        <a:spcBef>
                          <a:spcPts val="0"/>
                        </a:spcBef>
                        <a:spcAft>
                          <a:spcPts val="0"/>
                        </a:spcAft>
                        <a:buNone/>
                      </a:pPr>
                      <a:r>
                        <a:rPr lang="en-US" sz="2000">
                          <a:solidFill>
                            <a:srgbClr val="FFFFFF"/>
                          </a:solidFill>
                        </a:rPr>
                        <a:t>LOW RISK</a:t>
                      </a:r>
                      <a:endParaRPr/>
                    </a:p>
                  </a:txBody>
                  <a:tcPr marT="49875" marB="49875" marR="49875" marL="49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99999"/>
                      </a:solidFill>
                      <a:prstDash val="solid"/>
                      <a:round/>
                      <a:headEnd len="sm" w="sm" type="none"/>
                      <a:tailEnd len="sm" w="sm" type="none"/>
                    </a:lnB>
                    <a:solidFill>
                      <a:srgbClr val="BE3B3B"/>
                    </a:solidFill>
                  </a:tcPr>
                </a:tc>
                <a:tc>
                  <a:txBody>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3</a:t>
                      </a:r>
                      <a:endParaRPr/>
                    </a:p>
                  </a:txBody>
                  <a:tcPr marT="49875" marB="49875" marR="49875" marL="49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E3B3B"/>
                    </a:solidFill>
                  </a:tcPr>
                </a:tc>
              </a:tr>
              <a:tr h="254000">
                <a:tc>
                  <a:txBody>
                    <a:bodyPr/>
                    <a:lstStyle/>
                    <a:p>
                      <a:pPr indent="0" lvl="0" marL="0" marR="0" rtl="0" algn="l">
                        <a:spcBef>
                          <a:spcPts val="0"/>
                        </a:spcBef>
                        <a:spcAft>
                          <a:spcPts val="0"/>
                        </a:spcAft>
                        <a:buNone/>
                      </a:pPr>
                      <a:r>
                        <a:rPr lang="en-US" sz="2000">
                          <a:solidFill>
                            <a:srgbClr val="FFFFFF"/>
                          </a:solidFill>
                        </a:rPr>
                        <a:t>Subsequent Offenses</a:t>
                      </a:r>
                      <a:endParaRPr/>
                    </a:p>
                  </a:txBody>
                  <a:tcPr marT="49875" marB="49875" marR="49875" marL="49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22222"/>
                    </a:solidFill>
                  </a:tcPr>
                </a:tc>
                <a:tc>
                  <a:txBody>
                    <a:bodyPr/>
                    <a:lstStyle/>
                    <a:p>
                      <a:pPr indent="0" lvl="0" marL="0" marR="0" rtl="0" algn="l">
                        <a:spcBef>
                          <a:spcPts val="0"/>
                        </a:spcBef>
                        <a:spcAft>
                          <a:spcPts val="0"/>
                        </a:spcAft>
                        <a:buNone/>
                      </a:pPr>
                      <a:r>
                        <a:rPr lang="en-US" sz="2000">
                          <a:solidFill>
                            <a:schemeClr val="lt1"/>
                          </a:solidFill>
                        </a:rPr>
                        <a:t>3 drug possessions</a:t>
                      </a:r>
                      <a:endParaRPr/>
                    </a:p>
                  </a:txBody>
                  <a:tcPr marT="49875" marB="49875" marR="49875" marL="49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22222"/>
                    </a:solidFill>
                  </a:tcPr>
                </a:tc>
              </a:tr>
            </a:tbl>
          </a:graphicData>
        </a:graphic>
      </p:graphicFrame>
      <p:graphicFrame>
        <p:nvGraphicFramePr>
          <p:cNvPr id="369" name="Google Shape;369;p19"/>
          <p:cNvGraphicFramePr/>
          <p:nvPr/>
        </p:nvGraphicFramePr>
        <p:xfrm>
          <a:off x="8365464" y="3837482"/>
          <a:ext cx="3000000" cy="3000000"/>
        </p:xfrm>
        <a:graphic>
          <a:graphicData uri="http://schemas.openxmlformats.org/drawingml/2006/table">
            <a:tbl>
              <a:tblPr>
                <a:noFill/>
                <a:tableStyleId>{14F54EFC-1658-4C39-9D68-41ED411BEA87}</a:tableStyleId>
              </a:tblPr>
              <a:tblGrid>
                <a:gridCol w="1653450"/>
                <a:gridCol w="1653450"/>
              </a:tblGrid>
              <a:tr h="1086600">
                <a:tc>
                  <a:txBody>
                    <a:bodyPr/>
                    <a:lstStyle/>
                    <a:p>
                      <a:pPr indent="0" lvl="0" marL="0" marR="0" rtl="0" algn="l">
                        <a:spcBef>
                          <a:spcPts val="0"/>
                        </a:spcBef>
                        <a:spcAft>
                          <a:spcPts val="0"/>
                        </a:spcAft>
                        <a:buNone/>
                      </a:pPr>
                      <a:r>
                        <a:rPr lang="en-US" sz="2000">
                          <a:solidFill>
                            <a:srgbClr val="FFFFFF"/>
                          </a:solidFill>
                        </a:rPr>
                        <a:t>Prior Offense</a:t>
                      </a:r>
                      <a:endParaRPr/>
                    </a:p>
                  </a:txBody>
                  <a:tcPr marT="41425" marB="41425" marR="41425" marL="4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22222"/>
                    </a:solidFill>
                  </a:tcPr>
                </a:tc>
                <a:tc>
                  <a:txBody>
                    <a:bodyPr/>
                    <a:lstStyle/>
                    <a:p>
                      <a:pPr indent="0" lvl="0" marL="0" marR="0" rtl="0" algn="l">
                        <a:spcBef>
                          <a:spcPts val="0"/>
                        </a:spcBef>
                        <a:spcAft>
                          <a:spcPts val="0"/>
                        </a:spcAft>
                        <a:buNone/>
                      </a:pPr>
                      <a:r>
                        <a:rPr lang="en-US" sz="2000">
                          <a:solidFill>
                            <a:schemeClr val="lt1"/>
                          </a:solidFill>
                        </a:rPr>
                        <a:t>1 resisting arrest without violence</a:t>
                      </a:r>
                      <a:endParaRPr/>
                    </a:p>
                  </a:txBody>
                  <a:tcPr marT="41425" marB="41425" marR="41425" marL="4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22222"/>
                    </a:solidFill>
                  </a:tcPr>
                </a:tc>
              </a:tr>
              <a:tr h="419050">
                <a:tc>
                  <a:txBody>
                    <a:bodyPr/>
                    <a:lstStyle/>
                    <a:p>
                      <a:pPr indent="0" lvl="0" marL="0" marR="0" rtl="0" algn="l">
                        <a:spcBef>
                          <a:spcPts val="0"/>
                        </a:spcBef>
                        <a:spcAft>
                          <a:spcPts val="0"/>
                        </a:spcAft>
                        <a:buNone/>
                      </a:pPr>
                      <a:r>
                        <a:rPr lang="en-US" sz="2000">
                          <a:solidFill>
                            <a:srgbClr val="FFFFFF"/>
                          </a:solidFill>
                        </a:rPr>
                        <a:t>HIGH RISK</a:t>
                      </a:r>
                      <a:endParaRPr/>
                    </a:p>
                  </a:txBody>
                  <a:tcPr marT="41425" marB="41425" marR="41425" marL="4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99999"/>
                      </a:solidFill>
                      <a:prstDash val="solid"/>
                      <a:round/>
                      <a:headEnd len="sm" w="sm" type="none"/>
                      <a:tailEnd len="sm" w="sm" type="none"/>
                    </a:lnB>
                    <a:solidFill>
                      <a:srgbClr val="BE3B3B"/>
                    </a:solidFill>
                  </a:tcPr>
                </a:tc>
                <a:tc>
                  <a:txBody>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10</a:t>
                      </a:r>
                      <a:endParaRPr/>
                    </a:p>
                  </a:txBody>
                  <a:tcPr marT="41425" marB="41425" marR="41425" marL="4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E3B3B"/>
                    </a:solidFill>
                  </a:tcPr>
                </a:tc>
              </a:tr>
              <a:tr h="539650">
                <a:tc>
                  <a:txBody>
                    <a:bodyPr/>
                    <a:lstStyle/>
                    <a:p>
                      <a:pPr indent="0" lvl="0" marL="0" marR="0" rtl="0" algn="l">
                        <a:spcBef>
                          <a:spcPts val="0"/>
                        </a:spcBef>
                        <a:spcAft>
                          <a:spcPts val="0"/>
                        </a:spcAft>
                        <a:buNone/>
                      </a:pPr>
                      <a:r>
                        <a:rPr lang="en-US" sz="2000">
                          <a:solidFill>
                            <a:srgbClr val="FFFFFF"/>
                          </a:solidFill>
                        </a:rPr>
                        <a:t>Subsequent Offenses</a:t>
                      </a:r>
                      <a:endParaRPr/>
                    </a:p>
                  </a:txBody>
                  <a:tcPr marT="41425" marB="41425" marR="41425" marL="4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22222"/>
                    </a:solidFill>
                  </a:tcPr>
                </a:tc>
                <a:tc>
                  <a:txBody>
                    <a:bodyPr/>
                    <a:lstStyle/>
                    <a:p>
                      <a:pPr indent="0" lvl="0" marL="0" marR="0" rtl="0" algn="l">
                        <a:spcBef>
                          <a:spcPts val="0"/>
                        </a:spcBef>
                        <a:spcAft>
                          <a:spcPts val="0"/>
                        </a:spcAft>
                        <a:buNone/>
                      </a:pPr>
                      <a:r>
                        <a:rPr lang="en-US" sz="2000">
                          <a:solidFill>
                            <a:schemeClr val="lt1"/>
                          </a:solidFill>
                        </a:rPr>
                        <a:t>None</a:t>
                      </a:r>
                      <a:endParaRPr/>
                    </a:p>
                  </a:txBody>
                  <a:tcPr marT="41425" marB="41425" marR="41425" marL="4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22222"/>
                    </a:solidFill>
                  </a:tcPr>
                </a:tc>
              </a:tr>
            </a:tbl>
          </a:graphicData>
        </a:graphic>
      </p:graphicFrame>
      <p:pic>
        <p:nvPicPr>
          <p:cNvPr descr="Address Book outline" id="370" name="Google Shape;370;p19"/>
          <p:cNvPicPr preferRelativeResize="0"/>
          <p:nvPr/>
        </p:nvPicPr>
        <p:blipFill rotWithShape="1">
          <a:blip r:embed="rId3">
            <a:alphaModFix/>
          </a:blip>
          <a:srcRect b="0" l="0" r="0" t="0"/>
          <a:stretch/>
        </p:blipFill>
        <p:spPr>
          <a:xfrm>
            <a:off x="3278776" y="3988526"/>
            <a:ext cx="1836731" cy="1836731"/>
          </a:xfrm>
          <a:prstGeom prst="rect">
            <a:avLst/>
          </a:prstGeom>
          <a:noFill/>
          <a:ln>
            <a:noFill/>
          </a:ln>
        </p:spPr>
      </p:pic>
      <p:pic>
        <p:nvPicPr>
          <p:cNvPr descr="Address Book with solid fill" id="371" name="Google Shape;371;p19"/>
          <p:cNvPicPr preferRelativeResize="0"/>
          <p:nvPr/>
        </p:nvPicPr>
        <p:blipFill rotWithShape="1">
          <a:blip r:embed="rId4">
            <a:alphaModFix/>
          </a:blip>
          <a:srcRect b="0" l="0" r="0" t="0"/>
          <a:stretch/>
        </p:blipFill>
        <p:spPr>
          <a:xfrm>
            <a:off x="6389614" y="3932273"/>
            <a:ext cx="1975850" cy="1975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Calibri"/>
              <a:buNone/>
            </a:pPr>
            <a:r>
              <a:t/>
            </a:r>
            <a:endParaRPr/>
          </a:p>
        </p:txBody>
      </p:sp>
      <p:sp>
        <p:nvSpPr>
          <p:cNvPr id="243" name="Google Shape;243;p2"/>
          <p:cNvSpPr/>
          <p:nvPr/>
        </p:nvSpPr>
        <p:spPr>
          <a:xfrm>
            <a:off x="1014413" y="2260600"/>
            <a:ext cx="9855200" cy="2584450"/>
          </a:xfrm>
          <a:prstGeom prst="roundRect">
            <a:avLst>
              <a:gd fmla="val 16667" name="adj"/>
            </a:avLst>
          </a:prstGeom>
          <a:solidFill>
            <a:srgbClr val="7F7F7F"/>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alibri"/>
                <a:ea typeface="Calibri"/>
                <a:cs typeface="Calibri"/>
                <a:sym typeface="Calibri"/>
              </a:rPr>
              <a:t>“big data analytics have the potential to eclipse longstanding civil rights protections in how personal information is used in housing, credit, employment, health, education, and the marketplace.”</a:t>
            </a:r>
            <a:endParaRPr b="0" i="0" sz="1400" u="none" cap="none" strike="noStrike">
              <a:solidFill>
                <a:srgbClr val="000000"/>
              </a:solidFill>
              <a:latin typeface="Arial"/>
              <a:ea typeface="Arial"/>
              <a:cs typeface="Arial"/>
              <a:sym typeface="Arial"/>
            </a:endParaRPr>
          </a:p>
          <a:p>
            <a:pPr indent="0" lvl="2" marL="91440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alibri"/>
                <a:ea typeface="Calibri"/>
                <a:cs typeface="Calibri"/>
                <a:sym typeface="Calibri"/>
              </a:rPr>
              <a:t>White House report </a:t>
            </a:r>
            <a:r>
              <a:rPr b="0" i="1" lang="en-US" sz="2400" u="none" cap="none" strike="noStrike">
                <a:solidFill>
                  <a:schemeClr val="lt1"/>
                </a:solidFill>
                <a:latin typeface="Calibri"/>
                <a:ea typeface="Calibri"/>
                <a:cs typeface="Calibri"/>
                <a:sym typeface="Calibri"/>
              </a:rPr>
              <a:t>Big Data: Seizing Opportunities, Preserving Values</a:t>
            </a:r>
            <a:r>
              <a:rPr b="0" i="0" lang="en-US" sz="2400" u="none" cap="none" strike="noStrike">
                <a:solidFill>
                  <a:schemeClr val="lt1"/>
                </a:solidFill>
                <a:latin typeface="Calibri"/>
                <a:ea typeface="Calibri"/>
                <a:cs typeface="Calibri"/>
                <a:sym typeface="Calibri"/>
              </a:rPr>
              <a:t>, 2014</a:t>
            </a:r>
            <a:endParaRPr b="0" i="0" sz="24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0"/>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Measuring classification performance</a:t>
            </a:r>
            <a:endParaRPr/>
          </a:p>
        </p:txBody>
      </p:sp>
      <p:sp>
        <p:nvSpPr>
          <p:cNvPr id="377" name="Google Shape;377;p20"/>
          <p:cNvSpPr txBox="1"/>
          <p:nvPr>
            <p:ph idx="1" type="body"/>
          </p:nvPr>
        </p:nvSpPr>
        <p:spPr>
          <a:xfrm>
            <a:off x="609601" y="2495654"/>
            <a:ext cx="10980929" cy="363051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Accuracy = Number of correct predictions/Total predictions</a:t>
            </a:r>
            <a:endParaRPr/>
          </a:p>
          <a:p>
            <a:pPr indent="-342900" lvl="0" marL="342900" rtl="0" algn="l">
              <a:spcBef>
                <a:spcPts val="560"/>
              </a:spcBef>
              <a:spcAft>
                <a:spcPts val="0"/>
              </a:spcAft>
              <a:buClr>
                <a:schemeClr val="dk1"/>
              </a:buClr>
              <a:buSzPts val="2800"/>
              <a:buChar char="•"/>
            </a:pPr>
            <a:r>
              <a:rPr lang="en-US"/>
              <a:t>Accuracy = TP + TN / (TP+TN+FP+FN)</a:t>
            </a:r>
            <a:endParaRPr/>
          </a:p>
          <a:p>
            <a:pPr indent="-342900" lvl="0" marL="342900" rtl="0" algn="l">
              <a:spcBef>
                <a:spcPts val="560"/>
              </a:spcBef>
              <a:spcAft>
                <a:spcPts val="0"/>
              </a:spcAft>
              <a:buClr>
                <a:schemeClr val="dk1"/>
              </a:buClr>
              <a:buSzPts val="2800"/>
              <a:buChar char="•"/>
            </a:pPr>
            <a:r>
              <a:rPr lang="en-US"/>
              <a:t>Precision = TP / (TP + FP)</a:t>
            </a:r>
            <a:endParaRPr/>
          </a:p>
          <a:p>
            <a:pPr indent="-342900" lvl="0" marL="342900" rtl="0" algn="l">
              <a:spcBef>
                <a:spcPts val="560"/>
              </a:spcBef>
              <a:spcAft>
                <a:spcPts val="0"/>
              </a:spcAft>
              <a:buClr>
                <a:schemeClr val="dk1"/>
              </a:buClr>
              <a:buSzPts val="2800"/>
              <a:buChar char="•"/>
            </a:pPr>
            <a:r>
              <a:rPr lang="en-US"/>
              <a:t>Recall  =  TP / (TP + FN )</a:t>
            </a:r>
            <a:endParaRPr/>
          </a:p>
          <a:p>
            <a:pPr indent="-342900" lvl="0" marL="342900" rtl="0" algn="l">
              <a:spcBef>
                <a:spcPts val="560"/>
              </a:spcBef>
              <a:spcAft>
                <a:spcPts val="0"/>
              </a:spcAft>
              <a:buClr>
                <a:schemeClr val="dk1"/>
              </a:buClr>
              <a:buSzPts val="2800"/>
              <a:buChar char="•"/>
            </a:pPr>
            <a:r>
              <a:rPr lang="en-US"/>
              <a:t>Sensitivity = TP rate = TP / (TP + FN)</a:t>
            </a:r>
            <a:endParaRPr/>
          </a:p>
          <a:p>
            <a:pPr indent="-342900" lvl="0" marL="342900" rtl="0" algn="l">
              <a:spcBef>
                <a:spcPts val="560"/>
              </a:spcBef>
              <a:spcAft>
                <a:spcPts val="0"/>
              </a:spcAft>
              <a:buClr>
                <a:schemeClr val="dk1"/>
              </a:buClr>
              <a:buSzPts val="2800"/>
              <a:buChar char="•"/>
            </a:pPr>
            <a:r>
              <a:rPr lang="en-US"/>
              <a:t>Specificity = TN rate = TN / (TN + FP) </a:t>
            </a:r>
            <a:endParaRPr/>
          </a:p>
          <a:p>
            <a:pPr indent="-342900" lvl="0" marL="342900" rtl="0" algn="l">
              <a:spcBef>
                <a:spcPts val="560"/>
              </a:spcBef>
              <a:spcAft>
                <a:spcPts val="0"/>
              </a:spcAft>
              <a:buClr>
                <a:schemeClr val="dk1"/>
              </a:buClr>
              <a:buSzPts val="2800"/>
              <a:buChar char="•"/>
            </a:pPr>
            <a:r>
              <a:rPr lang="en-US"/>
              <a:t>False positive rate = FP / (TN + FP) = 1 - Specificity</a:t>
            </a:r>
            <a:endParaRPr/>
          </a:p>
        </p:txBody>
      </p:sp>
      <p:graphicFrame>
        <p:nvGraphicFramePr>
          <p:cNvPr id="378" name="Google Shape;378;p20"/>
          <p:cNvGraphicFramePr/>
          <p:nvPr/>
        </p:nvGraphicFramePr>
        <p:xfrm>
          <a:off x="889401" y="991446"/>
          <a:ext cx="3000000" cy="3000000"/>
        </p:xfrm>
        <a:graphic>
          <a:graphicData uri="http://schemas.openxmlformats.org/drawingml/2006/table">
            <a:tbl>
              <a:tblPr bandRow="1" firstRow="1">
                <a:noFill/>
                <a:tableStyleId>{2B043A8F-B20F-4360-B44A-A1BD90349C7E}</a:tableStyleId>
              </a:tblPr>
              <a:tblGrid>
                <a:gridCol w="3396600"/>
                <a:gridCol w="2805425"/>
                <a:gridCol w="3498400"/>
              </a:tblGrid>
              <a:tr h="370850">
                <a:tc>
                  <a:txBody>
                    <a:bodyPr/>
                    <a:lstStyle/>
                    <a:p>
                      <a:pPr indent="0" lvl="0" marL="0" marR="0" rtl="0" algn="l">
                        <a:spcBef>
                          <a:spcPts val="0"/>
                        </a:spcBef>
                        <a:spcAft>
                          <a:spcPts val="0"/>
                        </a:spcAft>
                        <a:buNone/>
                      </a:pPr>
                      <a:r>
                        <a:t/>
                      </a:r>
                      <a:endParaRPr sz="2400"/>
                    </a:p>
                  </a:txBody>
                  <a:tcPr marT="45725" marB="45725" marR="91450" marL="91450"/>
                </a:tc>
                <a:tc>
                  <a:txBody>
                    <a:bodyPr/>
                    <a:lstStyle/>
                    <a:p>
                      <a:pPr indent="0" lvl="0" marL="0" marR="0" rtl="0" algn="l">
                        <a:spcBef>
                          <a:spcPts val="0"/>
                        </a:spcBef>
                        <a:spcAft>
                          <a:spcPts val="0"/>
                        </a:spcAft>
                        <a:buNone/>
                      </a:pPr>
                      <a:r>
                        <a:rPr lang="en-US" sz="2400"/>
                        <a:t>Did commit a crime</a:t>
                      </a:r>
                      <a:endParaRPr/>
                    </a:p>
                  </a:txBody>
                  <a:tcPr marT="45725" marB="45725" marR="91450" marL="91450"/>
                </a:tc>
                <a:tc>
                  <a:txBody>
                    <a:bodyPr/>
                    <a:lstStyle/>
                    <a:p>
                      <a:pPr indent="0" lvl="0" marL="0" marR="0" rtl="0" algn="l">
                        <a:spcBef>
                          <a:spcPts val="0"/>
                        </a:spcBef>
                        <a:spcAft>
                          <a:spcPts val="0"/>
                        </a:spcAft>
                        <a:buNone/>
                      </a:pPr>
                      <a:r>
                        <a:rPr lang="en-US" sz="2400"/>
                        <a:t>Did not commit a crime</a:t>
                      </a:r>
                      <a:endParaRPr/>
                    </a:p>
                  </a:txBody>
                  <a:tcPr marT="45725" marB="45725" marR="91450" marL="91450"/>
                </a:tc>
              </a:tr>
              <a:tr h="370850">
                <a:tc>
                  <a:txBody>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Will commit crime</a:t>
                      </a:r>
                      <a:endParaRPr/>
                    </a:p>
                  </a:txBody>
                  <a:tcPr marT="45725" marB="45725" marR="91450" marL="91450">
                    <a:solidFill>
                      <a:srgbClr val="4F81BD"/>
                    </a:solidFill>
                  </a:tcPr>
                </a:tc>
                <a:tc>
                  <a:txBody>
                    <a:bodyPr/>
                    <a:lstStyle/>
                    <a:p>
                      <a:pPr indent="0" lvl="0" marL="0" marR="0" rtl="0" algn="l">
                        <a:spcBef>
                          <a:spcPts val="0"/>
                        </a:spcBef>
                        <a:spcAft>
                          <a:spcPts val="0"/>
                        </a:spcAft>
                        <a:buNone/>
                      </a:pPr>
                      <a:r>
                        <a:rPr lang="en-US" sz="2400"/>
                        <a:t>True Positives (TP)</a:t>
                      </a:r>
                      <a:endParaRPr/>
                    </a:p>
                  </a:txBody>
                  <a:tcPr marT="45725" marB="45725" marR="91450" marL="91450"/>
                </a:tc>
                <a:tc>
                  <a:txBody>
                    <a:bodyPr/>
                    <a:lstStyle/>
                    <a:p>
                      <a:pPr indent="0" lvl="0" marL="0" marR="0" rtl="0" algn="l">
                        <a:spcBef>
                          <a:spcPts val="0"/>
                        </a:spcBef>
                        <a:spcAft>
                          <a:spcPts val="0"/>
                        </a:spcAft>
                        <a:buNone/>
                      </a:pPr>
                      <a:r>
                        <a:rPr i="1" lang="en-US" sz="2400"/>
                        <a:t>False Positives </a:t>
                      </a:r>
                      <a:r>
                        <a:rPr i="0" lang="en-US" sz="2400"/>
                        <a:t>(FP)</a:t>
                      </a:r>
                      <a:endParaRPr/>
                    </a:p>
                  </a:txBody>
                  <a:tcPr marT="45725" marB="45725" marR="91450" marL="91450"/>
                </a:tc>
              </a:tr>
              <a:tr h="370850">
                <a:tc>
                  <a:txBody>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Will not commit a crime</a:t>
                      </a:r>
                      <a:endParaRPr/>
                    </a:p>
                  </a:txBody>
                  <a:tcPr marT="45725" marB="45725" marR="91450" marL="91450">
                    <a:solidFill>
                      <a:srgbClr val="4F81BD"/>
                    </a:solidFill>
                  </a:tcPr>
                </a:tc>
                <a:tc>
                  <a:txBody>
                    <a:bodyPr/>
                    <a:lstStyle/>
                    <a:p>
                      <a:pPr indent="0" lvl="0" marL="0" marR="0" rtl="0" algn="l">
                        <a:spcBef>
                          <a:spcPts val="0"/>
                        </a:spcBef>
                        <a:spcAft>
                          <a:spcPts val="0"/>
                        </a:spcAft>
                        <a:buNone/>
                      </a:pPr>
                      <a:r>
                        <a:rPr i="1" lang="en-US" sz="2400"/>
                        <a:t>False Negatives </a:t>
                      </a:r>
                      <a:r>
                        <a:rPr i="0" lang="en-US" sz="2400"/>
                        <a:t>(FN)</a:t>
                      </a:r>
                      <a:endParaRPr/>
                    </a:p>
                  </a:txBody>
                  <a:tcPr marT="45725" marB="45725" marR="91450" marL="91450"/>
                </a:tc>
                <a:tc>
                  <a:txBody>
                    <a:bodyPr/>
                    <a:lstStyle/>
                    <a:p>
                      <a:pPr indent="0" lvl="0" marL="0" marR="0" rtl="0" algn="l">
                        <a:spcBef>
                          <a:spcPts val="0"/>
                        </a:spcBef>
                        <a:spcAft>
                          <a:spcPts val="0"/>
                        </a:spcAft>
                        <a:buNone/>
                      </a:pPr>
                      <a:r>
                        <a:rPr lang="en-US" sz="2400"/>
                        <a:t>True Negatives (TN)</a:t>
                      </a:r>
                      <a:endParaRPr/>
                    </a:p>
                  </a:txBody>
                  <a:tcPr marT="45725" marB="45725" marR="91450" marL="91450"/>
                </a:tc>
              </a:tr>
            </a:tbl>
          </a:graphicData>
        </a:graphic>
      </p:graphicFrame>
      <p:pic>
        <p:nvPicPr>
          <p:cNvPr id="379" name="Google Shape;379;p20"/>
          <p:cNvPicPr preferRelativeResize="0"/>
          <p:nvPr/>
        </p:nvPicPr>
        <p:blipFill rotWithShape="1">
          <a:blip r:embed="rId3">
            <a:alphaModFix/>
          </a:blip>
          <a:srcRect b="0" l="0" r="0" t="0"/>
          <a:stretch/>
        </p:blipFill>
        <p:spPr>
          <a:xfrm>
            <a:off x="9421380" y="2863120"/>
            <a:ext cx="2462080" cy="326304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1"/>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COMPAS performance</a:t>
            </a:r>
            <a:endParaRPr/>
          </a:p>
        </p:txBody>
      </p:sp>
      <p:sp>
        <p:nvSpPr>
          <p:cNvPr id="385" name="Google Shape;385;p21"/>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Accuracy</a:t>
            </a:r>
            <a:endParaRPr/>
          </a:p>
          <a:p>
            <a:pPr indent="-285750" lvl="1" marL="742950" rtl="0" algn="l">
              <a:spcBef>
                <a:spcPts val="400"/>
              </a:spcBef>
              <a:spcAft>
                <a:spcPts val="0"/>
              </a:spcAft>
              <a:buClr>
                <a:schemeClr val="dk1"/>
              </a:buClr>
              <a:buSzPts val="2000"/>
              <a:buChar char="–"/>
            </a:pPr>
            <a:r>
              <a:rPr lang="en-US" sz="2000"/>
              <a:t>20% accuracy for violent crimes</a:t>
            </a:r>
            <a:endParaRPr/>
          </a:p>
          <a:p>
            <a:pPr indent="-285750" lvl="1" marL="742950" rtl="0" algn="l">
              <a:spcBef>
                <a:spcPts val="400"/>
              </a:spcBef>
              <a:spcAft>
                <a:spcPts val="0"/>
              </a:spcAft>
              <a:buClr>
                <a:schemeClr val="dk1"/>
              </a:buClr>
              <a:buSzPts val="2000"/>
              <a:buChar char="–"/>
            </a:pPr>
            <a:r>
              <a:rPr lang="en-US" sz="2000"/>
              <a:t>61% when all crimes are considered</a:t>
            </a:r>
            <a:endParaRPr/>
          </a:p>
          <a:p>
            <a:pPr indent="0" lvl="0" marL="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US" sz="2400"/>
              <a:t>Asymmetry of mistakes: who bears the costs?</a:t>
            </a:r>
            <a:endParaRPr sz="1000"/>
          </a:p>
          <a:p>
            <a:pPr indent="-285750" lvl="1" marL="742950" rtl="0" algn="l">
              <a:spcBef>
                <a:spcPts val="400"/>
              </a:spcBef>
              <a:spcAft>
                <a:spcPts val="0"/>
              </a:spcAft>
              <a:buClr>
                <a:schemeClr val="dk1"/>
              </a:buClr>
              <a:buSzPts val="2000"/>
              <a:buChar char="–"/>
            </a:pPr>
            <a:r>
              <a:rPr lang="en-US" sz="2000"/>
              <a:t>False negatives</a:t>
            </a:r>
            <a:endParaRPr/>
          </a:p>
          <a:p>
            <a:pPr indent="-285750" lvl="1" marL="742950" rtl="0" algn="l">
              <a:spcBef>
                <a:spcPts val="400"/>
              </a:spcBef>
              <a:spcAft>
                <a:spcPts val="0"/>
              </a:spcAft>
              <a:buClr>
                <a:schemeClr val="dk1"/>
              </a:buClr>
              <a:buSzPts val="2000"/>
              <a:buChar char="–"/>
            </a:pPr>
            <a:r>
              <a:rPr lang="en-US" sz="2000"/>
              <a:t>False positives</a:t>
            </a:r>
            <a:endParaRPr/>
          </a:p>
          <a:p>
            <a:pPr indent="-342900" lvl="0" marL="342900" rtl="0" algn="l">
              <a:spcBef>
                <a:spcPts val="480"/>
              </a:spcBef>
              <a:spcAft>
                <a:spcPts val="0"/>
              </a:spcAft>
              <a:buClr>
                <a:schemeClr val="dk1"/>
              </a:buClr>
              <a:buSzPts val="2400"/>
              <a:buChar char="•"/>
            </a:pPr>
            <a:r>
              <a:rPr lang="en-US" sz="2400"/>
              <a:t>Racial disparity: different types of mistakes for whites and blacks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2"/>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Racial disparities in COMPAS risk scores</a:t>
            </a:r>
            <a:endParaRPr/>
          </a:p>
        </p:txBody>
      </p:sp>
      <p:pic>
        <p:nvPicPr>
          <p:cNvPr id="391" name="Google Shape;391;p22"/>
          <p:cNvPicPr preferRelativeResize="0"/>
          <p:nvPr>
            <p:ph idx="1" type="body"/>
          </p:nvPr>
        </p:nvPicPr>
        <p:blipFill rotWithShape="1">
          <a:blip r:embed="rId3">
            <a:alphaModFix/>
          </a:blip>
          <a:srcRect b="0" l="0" r="0" t="0"/>
          <a:stretch/>
        </p:blipFill>
        <p:spPr>
          <a:xfrm>
            <a:off x="333956" y="2487328"/>
            <a:ext cx="5486401" cy="3657600"/>
          </a:xfrm>
          <a:prstGeom prst="rect">
            <a:avLst/>
          </a:prstGeom>
          <a:noFill/>
          <a:ln>
            <a:noFill/>
          </a:ln>
        </p:spPr>
      </p:pic>
      <p:pic>
        <p:nvPicPr>
          <p:cNvPr descr="A screenshot of a cell phone&#10;&#10;Description automatically generated" id="392" name="Google Shape;392;p22"/>
          <p:cNvPicPr preferRelativeResize="0"/>
          <p:nvPr/>
        </p:nvPicPr>
        <p:blipFill rotWithShape="1">
          <a:blip r:embed="rId4">
            <a:alphaModFix/>
          </a:blip>
          <a:srcRect b="0" l="0" r="0" t="0"/>
          <a:stretch/>
        </p:blipFill>
        <p:spPr>
          <a:xfrm>
            <a:off x="5888641" y="2486495"/>
            <a:ext cx="5487650" cy="3658433"/>
          </a:xfrm>
          <a:prstGeom prst="rect">
            <a:avLst/>
          </a:prstGeom>
          <a:noFill/>
          <a:ln>
            <a:noFill/>
          </a:ln>
        </p:spPr>
      </p:pic>
      <p:sp>
        <p:nvSpPr>
          <p:cNvPr id="393" name="Google Shape;393;p22"/>
          <p:cNvSpPr/>
          <p:nvPr/>
        </p:nvSpPr>
        <p:spPr>
          <a:xfrm>
            <a:off x="659159" y="944157"/>
            <a:ext cx="10345446"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Significant racial disparities: different types of mistakes for whites and blacks</a:t>
            </a:r>
            <a:endParaRPr/>
          </a:p>
          <a:p>
            <a:pPr indent="0" lvl="1" marL="457200" marR="0" rtl="0" algn="l">
              <a:spcBef>
                <a:spcPts val="0"/>
              </a:spcBef>
              <a:spcAft>
                <a:spcPts val="0"/>
              </a:spcAft>
              <a:buNone/>
            </a:pPr>
            <a:r>
              <a:rPr b="0" i="0" lang="en-US" sz="2200" u="none" cap="none" strike="noStrike">
                <a:solidFill>
                  <a:schemeClr val="dk1"/>
                </a:solidFill>
                <a:latin typeface="Calibri"/>
                <a:ea typeface="Calibri"/>
                <a:cs typeface="Calibri"/>
                <a:sym typeface="Calibri"/>
              </a:rPr>
              <a:t>False Positive rate high for blacks:</a:t>
            </a:r>
            <a:endParaRPr/>
          </a:p>
          <a:p>
            <a:pPr indent="0" lvl="2" marL="9144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Algorithm falsely flagged black defendants as future criminals at 2X the rate for white defendants</a:t>
            </a:r>
            <a:endParaRPr/>
          </a:p>
          <a:p>
            <a:pPr indent="0" lvl="1" marL="457200" marR="0" rtl="0" algn="l">
              <a:spcBef>
                <a:spcPts val="0"/>
              </a:spcBef>
              <a:spcAft>
                <a:spcPts val="0"/>
              </a:spcAft>
              <a:buNone/>
            </a:pPr>
            <a:r>
              <a:rPr b="0" i="0" lang="en-US" sz="2200" u="none" cap="none" strike="noStrike">
                <a:solidFill>
                  <a:schemeClr val="dk1"/>
                </a:solidFill>
                <a:latin typeface="Calibri"/>
                <a:ea typeface="Calibri"/>
                <a:cs typeface="Calibri"/>
                <a:sym typeface="Calibri"/>
              </a:rPr>
              <a:t>False Negative rate high for whites</a:t>
            </a:r>
            <a:endParaRPr/>
          </a:p>
          <a:p>
            <a:pPr indent="0" lvl="2" marL="91440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White defendants were mislabeled as low risk more often than black defendants.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This disparity cannot be explained by prior crimes, the type of crimes, their age and gender</a:t>
            </a:r>
            <a:endParaRPr/>
          </a:p>
          <a:p>
            <a:pPr indent="0" lvl="2" marL="9144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94" name="Google Shape;394;p22"/>
          <p:cNvSpPr txBox="1"/>
          <p:nvPr/>
        </p:nvSpPr>
        <p:spPr>
          <a:xfrm>
            <a:off x="7975158" y="3578088"/>
            <a:ext cx="266785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Defendants who did not commit another crime</a:t>
            </a:r>
            <a:endParaRPr/>
          </a:p>
        </p:txBody>
      </p:sp>
      <p:sp>
        <p:nvSpPr>
          <p:cNvPr id="395" name="Google Shape;395;p22"/>
          <p:cNvSpPr txBox="1"/>
          <p:nvPr/>
        </p:nvSpPr>
        <p:spPr>
          <a:xfrm>
            <a:off x="1701384" y="3578088"/>
            <a:ext cx="292308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Defendants who committed another crime</a:t>
            </a:r>
            <a:endParaRPr/>
          </a:p>
        </p:txBody>
      </p:sp>
      <p:sp>
        <p:nvSpPr>
          <p:cNvPr id="396" name="Google Shape;396;p22"/>
          <p:cNvSpPr txBox="1"/>
          <p:nvPr/>
        </p:nvSpPr>
        <p:spPr>
          <a:xfrm>
            <a:off x="2442376" y="5795907"/>
            <a:ext cx="14171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Risk score</a:t>
            </a:r>
            <a:endParaRPr/>
          </a:p>
        </p:txBody>
      </p:sp>
      <p:sp>
        <p:nvSpPr>
          <p:cNvPr id="397" name="Google Shape;397;p22"/>
          <p:cNvSpPr txBox="1"/>
          <p:nvPr/>
        </p:nvSpPr>
        <p:spPr>
          <a:xfrm>
            <a:off x="7742719" y="5824459"/>
            <a:ext cx="14171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Risk score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3"/>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Northpointe response</a:t>
            </a:r>
            <a:endParaRPr/>
          </a:p>
        </p:txBody>
      </p:sp>
      <p:sp>
        <p:nvSpPr>
          <p:cNvPr id="403" name="Google Shape;403;p23"/>
          <p:cNvSpPr txBox="1"/>
          <p:nvPr>
            <p:ph idx="1" type="body"/>
          </p:nvPr>
        </p:nvSpPr>
        <p:spPr>
          <a:xfrm>
            <a:off x="609601" y="2728210"/>
            <a:ext cx="10980929" cy="3397956"/>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ProPublica focused on classification statistics that did not take into account the different base rates of recidivism for blacks and whites. </a:t>
            </a:r>
            <a:endParaRPr/>
          </a:p>
          <a:p>
            <a:pPr indent="-342900" lvl="0" marL="342900" rtl="0" algn="l">
              <a:spcBef>
                <a:spcPts val="560"/>
              </a:spcBef>
              <a:spcAft>
                <a:spcPts val="0"/>
              </a:spcAft>
              <a:buClr>
                <a:schemeClr val="dk1"/>
              </a:buClr>
              <a:buSzPts val="2800"/>
              <a:buChar char="•"/>
            </a:pPr>
            <a:r>
              <a:rPr lang="en-US"/>
              <a:t>When the correct classification statistics are used, the data does not substantiate the ProPublica claim of racial bias towards blacks.</a:t>
            </a:r>
            <a:endParaRPr/>
          </a:p>
          <a:p>
            <a:pPr indent="-342900" lvl="0" marL="342900" rtl="0" algn="l">
              <a:spcBef>
                <a:spcPts val="560"/>
              </a:spcBef>
              <a:spcAft>
                <a:spcPts val="0"/>
              </a:spcAft>
              <a:buClr>
                <a:schemeClr val="dk1"/>
              </a:buClr>
              <a:buSzPts val="2800"/>
              <a:buChar char="•"/>
            </a:pPr>
            <a:r>
              <a:rPr lang="en-US"/>
              <a:t>The interpretation of the results in the samples used by ProPublica demonstrate that the General Recidivism Risk Scale (GRRS) and Violent Recidivism Risk Scale (VRRS) are equally accurate for blacks and whites.</a:t>
            </a:r>
            <a:endParaRPr/>
          </a:p>
          <a:p>
            <a:pPr indent="-165100" lvl="0" marL="342900" rtl="0" algn="l">
              <a:spcBef>
                <a:spcPts val="560"/>
              </a:spcBef>
              <a:spcAft>
                <a:spcPts val="0"/>
              </a:spcAft>
              <a:buClr>
                <a:schemeClr val="dk1"/>
              </a:buClr>
              <a:buSzPts val="2800"/>
              <a:buNone/>
            </a:pPr>
            <a:r>
              <a:t/>
            </a:r>
            <a:endParaRPr/>
          </a:p>
        </p:txBody>
      </p:sp>
      <p:pic>
        <p:nvPicPr>
          <p:cNvPr id="404" name="Google Shape;404;p23"/>
          <p:cNvPicPr preferRelativeResize="0"/>
          <p:nvPr/>
        </p:nvPicPr>
        <p:blipFill rotWithShape="1">
          <a:blip r:embed="rId3">
            <a:alphaModFix/>
          </a:blip>
          <a:srcRect b="37430" l="0" r="0" t="0"/>
          <a:stretch/>
        </p:blipFill>
        <p:spPr>
          <a:xfrm>
            <a:off x="392242" y="858838"/>
            <a:ext cx="10980738" cy="164759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4"/>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Northpointe response</a:t>
            </a:r>
            <a:endParaRPr/>
          </a:p>
        </p:txBody>
      </p:sp>
      <p:sp>
        <p:nvSpPr>
          <p:cNvPr id="410" name="Google Shape;410;p24"/>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COMPAS has predictive parity and accuracy equity</a:t>
            </a:r>
            <a:endParaRPr/>
          </a:p>
          <a:p>
            <a:pPr indent="-342900" lvl="0" marL="342900" rtl="0" algn="l">
              <a:spcBef>
                <a:spcPts val="560"/>
              </a:spcBef>
              <a:spcAft>
                <a:spcPts val="0"/>
              </a:spcAft>
              <a:buClr>
                <a:schemeClr val="dk1"/>
              </a:buClr>
              <a:buSzPts val="2800"/>
              <a:buChar char="•"/>
            </a:pPr>
            <a:r>
              <a:rPr lang="en-US"/>
              <a:t>Classifier has </a:t>
            </a:r>
            <a:r>
              <a:rPr i="1" lang="en-US"/>
              <a:t>predictive parity </a:t>
            </a:r>
            <a:r>
              <a:rPr lang="en-US"/>
              <a:t>if it has similar predictive values for two different groups (blacks and whites), </a:t>
            </a:r>
            <a:endParaRPr/>
          </a:p>
          <a:p>
            <a:pPr indent="-285750" lvl="1" marL="742950" rtl="0" algn="l">
              <a:spcBef>
                <a:spcPts val="480"/>
              </a:spcBef>
              <a:spcAft>
                <a:spcPts val="0"/>
              </a:spcAft>
              <a:buClr>
                <a:schemeClr val="dk1"/>
              </a:buClr>
              <a:buSzPts val="2400"/>
              <a:buChar char="–"/>
            </a:pPr>
            <a:r>
              <a:rPr lang="en-US"/>
              <a:t>I.e., Probability of </a:t>
            </a:r>
            <a:r>
              <a:rPr lang="en-US" u="sng"/>
              <a:t>recidivism</a:t>
            </a:r>
            <a:r>
              <a:rPr lang="en-US"/>
              <a:t> given a high risk score is similar for blacks and whites.</a:t>
            </a:r>
            <a:endParaRPr/>
          </a:p>
          <a:p>
            <a:pPr indent="-342900" lvl="0" marL="342900" rtl="0" algn="l">
              <a:spcBef>
                <a:spcPts val="560"/>
              </a:spcBef>
              <a:spcAft>
                <a:spcPts val="0"/>
              </a:spcAft>
              <a:buClr>
                <a:schemeClr val="dk1"/>
              </a:buClr>
              <a:buSzPts val="2800"/>
              <a:buChar char="•"/>
            </a:pPr>
            <a:r>
              <a:rPr lang="en-US"/>
              <a:t>A classifier has </a:t>
            </a:r>
            <a:r>
              <a:rPr i="1" lang="en-US"/>
              <a:t>accuracy equity</a:t>
            </a:r>
            <a:r>
              <a:rPr lang="en-US"/>
              <a:t> if it can discriminate recidivists and nonrecidivists equally well for two different groups (blacks and whites). </a:t>
            </a:r>
            <a:endParaRPr/>
          </a:p>
          <a:p>
            <a:pPr indent="-285750" lvl="1" marL="742950" rtl="0" algn="l">
              <a:spcBef>
                <a:spcPts val="480"/>
              </a:spcBef>
              <a:spcAft>
                <a:spcPts val="0"/>
              </a:spcAft>
              <a:buClr>
                <a:schemeClr val="dk1"/>
              </a:buClr>
              <a:buSzPts val="2400"/>
              <a:buChar char="–"/>
            </a:pPr>
            <a:r>
              <a:rPr lang="en-US"/>
              <a:t>Use AUC to quantify discriminative ability. The ROC curve is a plot of Sensitivity (tpr) and Specificity (tnr) for all possible cut points of a risk scale. The AUC is a summary measure of discriminative across all the thresholds. The AUC is interpreted as the probability that a randomly selected recidivist will have a higher risk score than a randomly selected non-recidivist.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5"/>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Inherent Trade-Offs in the Fair Determination of Risk Scores</a:t>
            </a:r>
            <a:endParaRPr/>
          </a:p>
        </p:txBody>
      </p:sp>
      <p:sp>
        <p:nvSpPr>
          <p:cNvPr id="417" name="Google Shape;417;p25"/>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Calibration, the balance conditions for the positive and negative classes intuitively all seem to be variants of the same general goal — algorithmic predictions should have the same effectiveness regardless of group membership</a:t>
            </a:r>
            <a:endParaRPr/>
          </a:p>
          <a:p>
            <a:pPr indent="-342900" lvl="0" marL="342900" rtl="0" algn="l">
              <a:spcBef>
                <a:spcPts val="560"/>
              </a:spcBef>
              <a:spcAft>
                <a:spcPts val="0"/>
              </a:spcAft>
              <a:buClr>
                <a:schemeClr val="dk1"/>
              </a:buClr>
              <a:buSzPts val="2800"/>
              <a:buChar char="•"/>
            </a:pPr>
            <a:r>
              <a:rPr lang="en-US"/>
              <a:t>But, they are incompatible with each other and can only be simultaneously satisfied in a few special cases.</a:t>
            </a:r>
            <a:endParaRPr/>
          </a:p>
          <a:p>
            <a:pPr indent="-165100" lvl="0" marL="342900" rtl="0" algn="l">
              <a:spcBef>
                <a:spcPts val="560"/>
              </a:spcBef>
              <a:spcAft>
                <a:spcPts val="0"/>
              </a:spcAft>
              <a:buClr>
                <a:schemeClr val="dk1"/>
              </a:buClr>
              <a:buSzPts val="2800"/>
              <a:buNone/>
            </a:pPr>
            <a:r>
              <a:t/>
            </a:r>
            <a:endParaRPr i="1"/>
          </a:p>
          <a:p>
            <a:pPr indent="-101600" lvl="2" marL="1143000" rtl="0" algn="l">
              <a:spcBef>
                <a:spcPts val="400"/>
              </a:spcBef>
              <a:spcAft>
                <a:spcPts val="0"/>
              </a:spcAft>
              <a:buClr>
                <a:schemeClr val="dk1"/>
              </a:buClr>
              <a:buSzPts val="20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6"/>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Fairness properties of risk assessments: Calibration </a:t>
            </a:r>
            <a:endParaRPr/>
          </a:p>
        </p:txBody>
      </p:sp>
      <p:sp>
        <p:nvSpPr>
          <p:cNvPr id="423" name="Google Shape;423;p26"/>
          <p:cNvSpPr txBox="1"/>
          <p:nvPr>
            <p:ph idx="1" type="body"/>
          </p:nvPr>
        </p:nvSpPr>
        <p:spPr>
          <a:xfrm>
            <a:off x="609601" y="1146051"/>
            <a:ext cx="6159515"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b="1" lang="en-US" sz="2400"/>
              <a:t>Goal</a:t>
            </a:r>
            <a:r>
              <a:rPr lang="en-US" sz="2400"/>
              <a:t>: predictions should be </a:t>
            </a:r>
            <a:r>
              <a:rPr i="1" lang="en-US" sz="2400"/>
              <a:t>well-calibrated</a:t>
            </a:r>
            <a:endParaRPr sz="2400"/>
          </a:p>
          <a:p>
            <a:pPr indent="-342900" lvl="0" marL="342900" rtl="0" algn="l">
              <a:spcBef>
                <a:spcPts val="480"/>
              </a:spcBef>
              <a:spcAft>
                <a:spcPts val="0"/>
              </a:spcAft>
              <a:buClr>
                <a:schemeClr val="dk1"/>
              </a:buClr>
              <a:buSzPts val="2400"/>
              <a:buChar char="•"/>
            </a:pPr>
            <a:r>
              <a:rPr lang="en-US" sz="2400"/>
              <a:t>If the algorithm identifies a set of people as having a probability </a:t>
            </a:r>
            <a:r>
              <a:rPr i="1" lang="en-US" sz="2400"/>
              <a:t>z</a:t>
            </a:r>
            <a:r>
              <a:rPr lang="en-US" sz="2400"/>
              <a:t> of constituting positive instances, then approximately a z fraction of this set should indeed be positive instances</a:t>
            </a:r>
            <a:endParaRPr/>
          </a:p>
          <a:p>
            <a:pPr indent="-342900" lvl="0" marL="342900" rtl="0" algn="l">
              <a:spcBef>
                <a:spcPts val="480"/>
              </a:spcBef>
              <a:spcAft>
                <a:spcPts val="0"/>
              </a:spcAft>
              <a:buClr>
                <a:schemeClr val="dk1"/>
              </a:buClr>
              <a:buSzPts val="2400"/>
              <a:buChar char="•"/>
            </a:pPr>
            <a:r>
              <a:rPr lang="en-US" sz="2400"/>
              <a:t>this condition should hold when applied separately in each group</a:t>
            </a:r>
            <a:endParaRPr/>
          </a:p>
          <a:p>
            <a:pPr indent="-342900" lvl="0" marL="342900" rtl="0" algn="l">
              <a:spcBef>
                <a:spcPts val="480"/>
              </a:spcBef>
              <a:spcAft>
                <a:spcPts val="0"/>
              </a:spcAft>
              <a:buClr>
                <a:schemeClr val="dk1"/>
              </a:buClr>
              <a:buSzPts val="2400"/>
              <a:buChar char="•"/>
            </a:pPr>
            <a:r>
              <a:rPr lang="en-US" sz="2400"/>
              <a:t>Societal benefits to calibration</a:t>
            </a:r>
            <a:endParaRPr/>
          </a:p>
        </p:txBody>
      </p:sp>
      <p:sp>
        <p:nvSpPr>
          <p:cNvPr id="424" name="Google Shape;424;p26"/>
          <p:cNvSpPr/>
          <p:nvPr/>
        </p:nvSpPr>
        <p:spPr>
          <a:xfrm>
            <a:off x="6853954" y="1586039"/>
            <a:ext cx="1432290" cy="1270449"/>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25" name="Google Shape;425;p26"/>
          <p:cNvSpPr/>
          <p:nvPr/>
        </p:nvSpPr>
        <p:spPr>
          <a:xfrm>
            <a:off x="6921259" y="3865969"/>
            <a:ext cx="1432290" cy="1270449"/>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26" name="Google Shape;426;p26"/>
          <p:cNvSpPr/>
          <p:nvPr/>
        </p:nvSpPr>
        <p:spPr>
          <a:xfrm>
            <a:off x="9305841" y="3865970"/>
            <a:ext cx="1432290" cy="1270449"/>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27" name="Google Shape;427;p26"/>
          <p:cNvSpPr/>
          <p:nvPr/>
        </p:nvSpPr>
        <p:spPr>
          <a:xfrm>
            <a:off x="7234280" y="1868319"/>
            <a:ext cx="178025" cy="172951"/>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28" name="Google Shape;428;p26"/>
          <p:cNvSpPr/>
          <p:nvPr/>
        </p:nvSpPr>
        <p:spPr>
          <a:xfrm>
            <a:off x="7370367" y="2172659"/>
            <a:ext cx="178025" cy="172951"/>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29" name="Google Shape;429;p26"/>
          <p:cNvSpPr/>
          <p:nvPr/>
        </p:nvSpPr>
        <p:spPr>
          <a:xfrm>
            <a:off x="7359578" y="2529328"/>
            <a:ext cx="178025" cy="172951"/>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30" name="Google Shape;430;p26"/>
          <p:cNvSpPr/>
          <p:nvPr/>
        </p:nvSpPr>
        <p:spPr>
          <a:xfrm>
            <a:off x="7800596" y="2189452"/>
            <a:ext cx="178025" cy="172951"/>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31" name="Google Shape;431;p26"/>
          <p:cNvSpPr/>
          <p:nvPr/>
        </p:nvSpPr>
        <p:spPr>
          <a:xfrm>
            <a:off x="7096716" y="2362403"/>
            <a:ext cx="178025" cy="172951"/>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32" name="Google Shape;432;p26"/>
          <p:cNvSpPr/>
          <p:nvPr/>
        </p:nvSpPr>
        <p:spPr>
          <a:xfrm>
            <a:off x="7834440" y="1868318"/>
            <a:ext cx="178025" cy="172951"/>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33" name="Google Shape;433;p26"/>
          <p:cNvSpPr/>
          <p:nvPr/>
        </p:nvSpPr>
        <p:spPr>
          <a:xfrm>
            <a:off x="7947471" y="2436494"/>
            <a:ext cx="178025" cy="172951"/>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34" name="Google Shape;434;p26"/>
          <p:cNvSpPr/>
          <p:nvPr/>
        </p:nvSpPr>
        <p:spPr>
          <a:xfrm>
            <a:off x="7675167" y="2477459"/>
            <a:ext cx="178025" cy="172951"/>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35" name="Google Shape;435;p26"/>
          <p:cNvSpPr/>
          <p:nvPr/>
        </p:nvSpPr>
        <p:spPr>
          <a:xfrm>
            <a:off x="7656416" y="1690001"/>
            <a:ext cx="178025" cy="172951"/>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36" name="Google Shape;436;p26"/>
          <p:cNvSpPr/>
          <p:nvPr/>
        </p:nvSpPr>
        <p:spPr>
          <a:xfrm>
            <a:off x="7574148" y="1971873"/>
            <a:ext cx="178025" cy="172951"/>
          </a:xfrm>
          <a:prstGeom prst="ellipse">
            <a:avLst/>
          </a:prstGeom>
          <a:solidFill>
            <a:srgbClr val="C0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37" name="Google Shape;437;p26"/>
          <p:cNvSpPr/>
          <p:nvPr/>
        </p:nvSpPr>
        <p:spPr>
          <a:xfrm>
            <a:off x="9305841" y="1587237"/>
            <a:ext cx="1432290" cy="1270449"/>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38" name="Google Shape;438;p26"/>
          <p:cNvSpPr/>
          <p:nvPr/>
        </p:nvSpPr>
        <p:spPr>
          <a:xfrm>
            <a:off x="9686167" y="1869517"/>
            <a:ext cx="178025" cy="172951"/>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39" name="Google Shape;439;p26"/>
          <p:cNvSpPr/>
          <p:nvPr/>
        </p:nvSpPr>
        <p:spPr>
          <a:xfrm>
            <a:off x="9822254" y="2173857"/>
            <a:ext cx="178025" cy="172951"/>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40" name="Google Shape;440;p26"/>
          <p:cNvSpPr/>
          <p:nvPr/>
        </p:nvSpPr>
        <p:spPr>
          <a:xfrm>
            <a:off x="9811465" y="2530526"/>
            <a:ext cx="178025" cy="172951"/>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41" name="Google Shape;441;p26"/>
          <p:cNvSpPr/>
          <p:nvPr/>
        </p:nvSpPr>
        <p:spPr>
          <a:xfrm>
            <a:off x="10252483" y="2190650"/>
            <a:ext cx="178025" cy="172951"/>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42" name="Google Shape;442;p26"/>
          <p:cNvSpPr/>
          <p:nvPr/>
        </p:nvSpPr>
        <p:spPr>
          <a:xfrm>
            <a:off x="9548603" y="2363601"/>
            <a:ext cx="178025" cy="172951"/>
          </a:xfrm>
          <a:prstGeom prst="ellipse">
            <a:avLst/>
          </a:prstGeom>
          <a:solidFill>
            <a:srgbClr val="C0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43" name="Google Shape;443;p26"/>
          <p:cNvSpPr/>
          <p:nvPr/>
        </p:nvSpPr>
        <p:spPr>
          <a:xfrm>
            <a:off x="10286327" y="1869516"/>
            <a:ext cx="178025" cy="172951"/>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44" name="Google Shape;444;p26"/>
          <p:cNvSpPr/>
          <p:nvPr/>
        </p:nvSpPr>
        <p:spPr>
          <a:xfrm>
            <a:off x="10399358" y="2437692"/>
            <a:ext cx="178025" cy="172951"/>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45" name="Google Shape;445;p26"/>
          <p:cNvSpPr/>
          <p:nvPr/>
        </p:nvSpPr>
        <p:spPr>
          <a:xfrm>
            <a:off x="10127054" y="2478657"/>
            <a:ext cx="178025" cy="172951"/>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46" name="Google Shape;446;p26"/>
          <p:cNvSpPr/>
          <p:nvPr/>
        </p:nvSpPr>
        <p:spPr>
          <a:xfrm>
            <a:off x="10108303" y="1691199"/>
            <a:ext cx="178025" cy="172951"/>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47" name="Google Shape;447;p26"/>
          <p:cNvSpPr/>
          <p:nvPr/>
        </p:nvSpPr>
        <p:spPr>
          <a:xfrm>
            <a:off x="10026035" y="1973071"/>
            <a:ext cx="178025" cy="172951"/>
          </a:xfrm>
          <a:prstGeom prst="ellipse">
            <a:avLst/>
          </a:prstGeom>
          <a:solidFill>
            <a:srgbClr val="C0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48" name="Google Shape;448;p26"/>
          <p:cNvSpPr/>
          <p:nvPr/>
        </p:nvSpPr>
        <p:spPr>
          <a:xfrm>
            <a:off x="7774840" y="4384812"/>
            <a:ext cx="178025" cy="172951"/>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49" name="Google Shape;449;p26"/>
          <p:cNvSpPr/>
          <p:nvPr/>
        </p:nvSpPr>
        <p:spPr>
          <a:xfrm>
            <a:off x="7070960" y="4557763"/>
            <a:ext cx="178025" cy="172951"/>
          </a:xfrm>
          <a:prstGeom prst="ellipse">
            <a:avLst/>
          </a:prstGeom>
          <a:solidFill>
            <a:srgbClr val="C0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50" name="Google Shape;450;p26"/>
          <p:cNvSpPr/>
          <p:nvPr/>
        </p:nvSpPr>
        <p:spPr>
          <a:xfrm>
            <a:off x="7921715" y="4631854"/>
            <a:ext cx="178025" cy="172951"/>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51" name="Google Shape;451;p26"/>
          <p:cNvSpPr/>
          <p:nvPr/>
        </p:nvSpPr>
        <p:spPr>
          <a:xfrm>
            <a:off x="7649411" y="4672819"/>
            <a:ext cx="178025" cy="172951"/>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52" name="Google Shape;452;p26"/>
          <p:cNvSpPr/>
          <p:nvPr/>
        </p:nvSpPr>
        <p:spPr>
          <a:xfrm>
            <a:off x="7548392" y="4167233"/>
            <a:ext cx="178025" cy="172951"/>
          </a:xfrm>
          <a:prstGeom prst="ellipse">
            <a:avLst/>
          </a:prstGeom>
          <a:solidFill>
            <a:srgbClr val="C0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53" name="Google Shape;453;p26"/>
          <p:cNvSpPr/>
          <p:nvPr/>
        </p:nvSpPr>
        <p:spPr>
          <a:xfrm>
            <a:off x="9799330" y="4298336"/>
            <a:ext cx="178025" cy="172951"/>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54" name="Google Shape;454;p26"/>
          <p:cNvSpPr/>
          <p:nvPr/>
        </p:nvSpPr>
        <p:spPr>
          <a:xfrm>
            <a:off x="9459590" y="4471287"/>
            <a:ext cx="178025" cy="172951"/>
          </a:xfrm>
          <a:prstGeom prst="ellipse">
            <a:avLst/>
          </a:prstGeom>
          <a:solidFill>
            <a:srgbClr val="C0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55" name="Google Shape;455;p26"/>
          <p:cNvSpPr/>
          <p:nvPr/>
        </p:nvSpPr>
        <p:spPr>
          <a:xfrm>
            <a:off x="10310345" y="4545378"/>
            <a:ext cx="178025" cy="172951"/>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56" name="Google Shape;456;p26"/>
          <p:cNvSpPr/>
          <p:nvPr/>
        </p:nvSpPr>
        <p:spPr>
          <a:xfrm>
            <a:off x="10038041" y="4586343"/>
            <a:ext cx="178025" cy="172951"/>
          </a:xfrm>
          <a:prstGeom prst="ellipse">
            <a:avLst/>
          </a:prstGeom>
          <a:solidFill>
            <a:srgbClr val="C0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57" name="Google Shape;457;p26"/>
          <p:cNvSpPr/>
          <p:nvPr/>
        </p:nvSpPr>
        <p:spPr>
          <a:xfrm>
            <a:off x="9937022" y="4080757"/>
            <a:ext cx="178025" cy="172951"/>
          </a:xfrm>
          <a:prstGeom prst="ellipse">
            <a:avLst/>
          </a:prstGeom>
          <a:solidFill>
            <a:srgbClr val="C0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458" name="Google Shape;458;p26"/>
          <p:cNvSpPr txBox="1"/>
          <p:nvPr/>
        </p:nvSpPr>
        <p:spPr>
          <a:xfrm>
            <a:off x="7274741" y="3074974"/>
            <a:ext cx="5725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0.1</a:t>
            </a:r>
            <a:endParaRPr/>
          </a:p>
        </p:txBody>
      </p:sp>
      <p:sp>
        <p:nvSpPr>
          <p:cNvPr id="459" name="Google Shape;459;p26"/>
          <p:cNvSpPr txBox="1"/>
          <p:nvPr/>
        </p:nvSpPr>
        <p:spPr>
          <a:xfrm>
            <a:off x="9686167" y="3034462"/>
            <a:ext cx="5725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0.2</a:t>
            </a:r>
            <a:endParaRPr/>
          </a:p>
        </p:txBody>
      </p:sp>
      <p:sp>
        <p:nvSpPr>
          <p:cNvPr id="460" name="Google Shape;460;p26"/>
          <p:cNvSpPr txBox="1"/>
          <p:nvPr/>
        </p:nvSpPr>
        <p:spPr>
          <a:xfrm>
            <a:off x="7363118" y="5339449"/>
            <a:ext cx="5725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0.4</a:t>
            </a:r>
            <a:endParaRPr/>
          </a:p>
        </p:txBody>
      </p:sp>
      <p:sp>
        <p:nvSpPr>
          <p:cNvPr id="461" name="Google Shape;461;p26"/>
          <p:cNvSpPr txBox="1"/>
          <p:nvPr/>
        </p:nvSpPr>
        <p:spPr>
          <a:xfrm>
            <a:off x="9811465" y="5354162"/>
            <a:ext cx="5725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0.6</a:t>
            </a:r>
            <a:endParaRPr/>
          </a:p>
        </p:txBody>
      </p:sp>
      <p:sp>
        <p:nvSpPr>
          <p:cNvPr id="462" name="Google Shape;462;p26"/>
          <p:cNvSpPr txBox="1"/>
          <p:nvPr/>
        </p:nvSpPr>
        <p:spPr>
          <a:xfrm>
            <a:off x="7054678" y="1214024"/>
            <a:ext cx="10389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Score = 1</a:t>
            </a:r>
            <a:endParaRPr/>
          </a:p>
        </p:txBody>
      </p:sp>
      <p:sp>
        <p:nvSpPr>
          <p:cNvPr id="463" name="Google Shape;463;p26"/>
          <p:cNvSpPr txBox="1"/>
          <p:nvPr/>
        </p:nvSpPr>
        <p:spPr>
          <a:xfrm>
            <a:off x="9480809" y="1123273"/>
            <a:ext cx="10389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Score = 2</a:t>
            </a:r>
            <a:endParaRPr/>
          </a:p>
        </p:txBody>
      </p:sp>
      <p:sp>
        <p:nvSpPr>
          <p:cNvPr id="464" name="Google Shape;464;p26"/>
          <p:cNvSpPr txBox="1"/>
          <p:nvPr/>
        </p:nvSpPr>
        <p:spPr>
          <a:xfrm>
            <a:off x="7070960" y="3533612"/>
            <a:ext cx="10389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Score = 4</a:t>
            </a:r>
            <a:endParaRPr/>
          </a:p>
        </p:txBody>
      </p:sp>
      <p:sp>
        <p:nvSpPr>
          <p:cNvPr id="465" name="Google Shape;465;p26"/>
          <p:cNvSpPr txBox="1"/>
          <p:nvPr/>
        </p:nvSpPr>
        <p:spPr>
          <a:xfrm>
            <a:off x="9393003" y="3536789"/>
            <a:ext cx="10389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Score = 6</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27"/>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COMPAS is well calibrated</a:t>
            </a:r>
            <a:endParaRPr/>
          </a:p>
        </p:txBody>
      </p:sp>
      <p:pic>
        <p:nvPicPr>
          <p:cNvPr descr="A close up of a map&#10;&#10;Description automatically generated" id="471" name="Google Shape;471;p27"/>
          <p:cNvPicPr preferRelativeResize="0"/>
          <p:nvPr>
            <p:ph idx="1" type="body"/>
          </p:nvPr>
        </p:nvPicPr>
        <p:blipFill rotWithShape="1">
          <a:blip r:embed="rId3">
            <a:alphaModFix/>
          </a:blip>
          <a:srcRect b="0" l="0" r="0" t="0"/>
          <a:stretch/>
        </p:blipFill>
        <p:spPr>
          <a:xfrm>
            <a:off x="3356144" y="1806952"/>
            <a:ext cx="5487650" cy="3658433"/>
          </a:xfrm>
          <a:prstGeom prst="rect">
            <a:avLst/>
          </a:prstGeom>
          <a:noFill/>
          <a:ln>
            <a:noFill/>
          </a:ln>
        </p:spPr>
      </p:pic>
      <p:sp>
        <p:nvSpPr>
          <p:cNvPr id="472" name="Google Shape;472;p27"/>
          <p:cNvSpPr txBox="1"/>
          <p:nvPr/>
        </p:nvSpPr>
        <p:spPr>
          <a:xfrm>
            <a:off x="5075745" y="5283195"/>
            <a:ext cx="14171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Risk score</a:t>
            </a:r>
            <a:endParaRPr/>
          </a:p>
        </p:txBody>
      </p:sp>
      <p:sp>
        <p:nvSpPr>
          <p:cNvPr id="473" name="Google Shape;473;p27"/>
          <p:cNvSpPr txBox="1"/>
          <p:nvPr/>
        </p:nvSpPr>
        <p:spPr>
          <a:xfrm>
            <a:off x="4351520" y="1576119"/>
            <a:ext cx="32954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Probability of recidivism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8"/>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of Predictions</a:t>
            </a:r>
            <a:endParaRPr/>
          </a:p>
        </p:txBody>
      </p:sp>
      <p:sp>
        <p:nvSpPr>
          <p:cNvPr id="479" name="Google Shape;479;p28"/>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b="1" i="1" lang="en-US"/>
              <a:t>Goal</a:t>
            </a:r>
            <a:r>
              <a:rPr lang="en-US"/>
              <a:t>: Predictions should be well </a:t>
            </a:r>
            <a:r>
              <a:rPr i="1" lang="en-US"/>
              <a:t>balanced</a:t>
            </a:r>
            <a:endParaRPr/>
          </a:p>
          <a:p>
            <a:pPr indent="-285750" lvl="1" marL="742950" rtl="0" algn="l">
              <a:spcBef>
                <a:spcPts val="480"/>
              </a:spcBef>
              <a:spcAft>
                <a:spcPts val="0"/>
              </a:spcAft>
              <a:buClr>
                <a:schemeClr val="dk1"/>
              </a:buClr>
              <a:buSzPts val="2400"/>
              <a:buChar char="–"/>
            </a:pPr>
            <a:r>
              <a:rPr lang="en-US"/>
              <a:t>False negative for group A should be the same as the false negative rate for group B</a:t>
            </a:r>
            <a:endParaRPr/>
          </a:p>
          <a:p>
            <a:pPr indent="-285750" lvl="1" marL="742950" rtl="0" algn="l">
              <a:spcBef>
                <a:spcPts val="480"/>
              </a:spcBef>
              <a:spcAft>
                <a:spcPts val="0"/>
              </a:spcAft>
              <a:buClr>
                <a:schemeClr val="dk1"/>
              </a:buClr>
              <a:buSzPts val="2400"/>
              <a:buChar char="–"/>
            </a:pPr>
            <a:r>
              <a:rPr lang="en-US"/>
              <a:t>Groups should have equal false positive rates.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29"/>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Fairness properties of risk assessments: Balance </a:t>
            </a:r>
            <a:endParaRPr/>
          </a:p>
        </p:txBody>
      </p:sp>
      <p:sp>
        <p:nvSpPr>
          <p:cNvPr id="486" name="Google Shape;486;p29"/>
          <p:cNvSpPr txBox="1"/>
          <p:nvPr>
            <p:ph idx="1" type="body"/>
          </p:nvPr>
        </p:nvSpPr>
        <p:spPr>
          <a:xfrm>
            <a:off x="609599" y="1243587"/>
            <a:ext cx="5690617" cy="4882579"/>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Predictions should be well </a:t>
            </a:r>
            <a:r>
              <a:rPr i="1" lang="en-US"/>
              <a:t>balanced</a:t>
            </a:r>
            <a:endParaRPr/>
          </a:p>
          <a:p>
            <a:pPr indent="-285750" lvl="1" marL="742950" rtl="0" algn="l">
              <a:spcBef>
                <a:spcPts val="444"/>
              </a:spcBef>
              <a:spcAft>
                <a:spcPts val="0"/>
              </a:spcAft>
              <a:buClr>
                <a:schemeClr val="dk1"/>
              </a:buClr>
              <a:buSzPct val="100000"/>
              <a:buChar char="–"/>
            </a:pPr>
            <a:r>
              <a:rPr lang="en-US"/>
              <a:t>False positive rate should be the same for all groups</a:t>
            </a:r>
            <a:endParaRPr/>
          </a:p>
          <a:p>
            <a:pPr indent="-342900" lvl="0" marL="342900" rtl="0" algn="l">
              <a:spcBef>
                <a:spcPts val="518"/>
              </a:spcBef>
              <a:spcAft>
                <a:spcPts val="0"/>
              </a:spcAft>
              <a:buClr>
                <a:schemeClr val="dk1"/>
              </a:buClr>
              <a:buSzPct val="100000"/>
              <a:buChar char="•"/>
            </a:pPr>
            <a:r>
              <a:rPr i="1" lang="en-US"/>
              <a:t>Balance for the negative class: </a:t>
            </a:r>
            <a:r>
              <a:rPr lang="en-US"/>
              <a:t>the average scores of negative members in group A (do not re-offend) should be the same as the average score of negative members in group B</a:t>
            </a:r>
            <a:endParaRPr/>
          </a:p>
          <a:p>
            <a:pPr indent="-285750" lvl="1" marL="742950" rtl="0" algn="l">
              <a:spcBef>
                <a:spcPts val="444"/>
              </a:spcBef>
              <a:spcAft>
                <a:spcPts val="0"/>
              </a:spcAft>
              <a:buClr>
                <a:schemeClr val="dk1"/>
              </a:buClr>
              <a:buSzPct val="100000"/>
              <a:buChar char="–"/>
            </a:pPr>
            <a:r>
              <a:rPr lang="en-US"/>
              <a:t>i.e., risk scores shouldn’t be systematically more inaccurate for negative instances in one group than the other.</a:t>
            </a:r>
            <a:endParaRPr/>
          </a:p>
        </p:txBody>
      </p:sp>
      <p:pic>
        <p:nvPicPr>
          <p:cNvPr descr="A screenshot of a cell phone&#10;&#10;Description automatically generated" id="487" name="Google Shape;487;p29"/>
          <p:cNvPicPr preferRelativeResize="0"/>
          <p:nvPr>
            <p:ph idx="2" type="body"/>
          </p:nvPr>
        </p:nvPicPr>
        <p:blipFill rotWithShape="1">
          <a:blip r:embed="rId3">
            <a:alphaModFix/>
          </a:blip>
          <a:srcRect b="0" l="0" r="0" t="0"/>
          <a:stretch/>
        </p:blipFill>
        <p:spPr>
          <a:xfrm>
            <a:off x="6197600" y="1889655"/>
            <a:ext cx="5384800" cy="3589866"/>
          </a:xfrm>
          <a:prstGeom prst="rect">
            <a:avLst/>
          </a:prstGeom>
          <a:noFill/>
          <a:ln>
            <a:noFill/>
          </a:ln>
        </p:spPr>
      </p:pic>
      <p:sp>
        <p:nvSpPr>
          <p:cNvPr id="488" name="Google Shape;488;p29"/>
          <p:cNvSpPr txBox="1"/>
          <p:nvPr/>
        </p:nvSpPr>
        <p:spPr>
          <a:xfrm>
            <a:off x="6728987" y="1378479"/>
            <a:ext cx="451894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Negative instances: Defendants who do not commit another crime</a:t>
            </a:r>
            <a:endParaRPr/>
          </a:p>
        </p:txBody>
      </p:sp>
      <p:sp>
        <p:nvSpPr>
          <p:cNvPr id="489" name="Google Shape;489;p29"/>
          <p:cNvSpPr txBox="1"/>
          <p:nvPr/>
        </p:nvSpPr>
        <p:spPr>
          <a:xfrm>
            <a:off x="8644332" y="5500699"/>
            <a:ext cx="14171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Risk score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Calibri"/>
              <a:buNone/>
            </a:pPr>
            <a:r>
              <a:rPr lang="en-US"/>
              <a:t>Disparate impact of data</a:t>
            </a:r>
            <a:endParaRPr/>
          </a:p>
        </p:txBody>
      </p:sp>
      <p:sp>
        <p:nvSpPr>
          <p:cNvPr id="249" name="Google Shape;249;p3"/>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800"/>
              <a:buNone/>
            </a:pPr>
            <a:r>
              <a:rPr b="1" lang="en-US"/>
              <a:t>The promise</a:t>
            </a:r>
            <a:r>
              <a:rPr lang="en-US"/>
              <a:t>: AI eliminates human biases from the decision process</a:t>
            </a:r>
            <a:endParaRPr/>
          </a:p>
          <a:p>
            <a:pPr indent="0" lvl="0" marL="0" rtl="0" algn="l">
              <a:lnSpc>
                <a:spcPct val="100000"/>
              </a:lnSpc>
              <a:spcBef>
                <a:spcPts val="560"/>
              </a:spcBef>
              <a:spcAft>
                <a:spcPts val="0"/>
              </a:spcAft>
              <a:buClr>
                <a:schemeClr val="dk1"/>
              </a:buClr>
              <a:buSzPts val="2800"/>
              <a:buNone/>
            </a:pPr>
            <a:r>
              <a:rPr b="1" lang="en-US"/>
              <a:t>The reality</a:t>
            </a:r>
            <a:r>
              <a:rPr lang="en-US"/>
              <a:t>: Algorithms are only as good as the data they were trained on</a:t>
            </a:r>
            <a:endParaRPr/>
          </a:p>
          <a:p>
            <a:pPr indent="-285750" lvl="1" marL="742950" rtl="0" algn="l">
              <a:lnSpc>
                <a:spcPct val="100000"/>
              </a:lnSpc>
              <a:spcBef>
                <a:spcPts val="480"/>
              </a:spcBef>
              <a:spcAft>
                <a:spcPts val="0"/>
              </a:spcAft>
              <a:buClr>
                <a:schemeClr val="dk1"/>
              </a:buClr>
              <a:buSzPts val="2400"/>
              <a:buChar char="–"/>
            </a:pPr>
            <a:r>
              <a:rPr lang="en-US"/>
              <a:t>Data reflects explicit prejudices </a:t>
            </a:r>
            <a:endParaRPr/>
          </a:p>
          <a:p>
            <a:pPr indent="-285750" lvl="1" marL="742950" rtl="0" algn="l">
              <a:lnSpc>
                <a:spcPct val="100000"/>
              </a:lnSpc>
              <a:spcBef>
                <a:spcPts val="480"/>
              </a:spcBef>
              <a:spcAft>
                <a:spcPts val="0"/>
              </a:spcAft>
              <a:buClr>
                <a:schemeClr val="dk1"/>
              </a:buClr>
              <a:buSzPts val="2400"/>
              <a:buChar char="–"/>
            </a:pPr>
            <a:r>
              <a:rPr lang="en-US"/>
              <a:t>Data reflects implicit biases persisting in society </a:t>
            </a:r>
            <a:endParaRPr/>
          </a:p>
          <a:p>
            <a:pPr indent="-285750" lvl="1" marL="742950" rtl="0" algn="l">
              <a:lnSpc>
                <a:spcPct val="100000"/>
              </a:lnSpc>
              <a:spcBef>
                <a:spcPts val="480"/>
              </a:spcBef>
              <a:spcAft>
                <a:spcPts val="0"/>
              </a:spcAft>
              <a:buClr>
                <a:schemeClr val="dk1"/>
              </a:buClr>
              <a:buSzPts val="2400"/>
              <a:buChar char="–"/>
            </a:pPr>
            <a:r>
              <a:rPr lang="en-US"/>
              <a:t>Data reproduces existing patterns of discrimination, exclusion and inequality</a:t>
            </a:r>
            <a:endParaRPr/>
          </a:p>
          <a:p>
            <a:pPr indent="-165100" lvl="0" marL="342900" rtl="0" algn="l">
              <a:lnSpc>
                <a:spcPct val="100000"/>
              </a:lnSpc>
              <a:spcBef>
                <a:spcPts val="560"/>
              </a:spcBef>
              <a:spcAft>
                <a:spcPts val="0"/>
              </a:spcAft>
              <a:buClr>
                <a:schemeClr val="dk1"/>
              </a:buClr>
              <a:buSzPts val="2800"/>
              <a:buNone/>
            </a:pPr>
            <a:r>
              <a:t/>
            </a:r>
            <a:endParaRPr/>
          </a:p>
          <a:p>
            <a:pPr indent="-165100" lvl="0" marL="342900" rtl="0" algn="l">
              <a:lnSpc>
                <a:spcPct val="100000"/>
              </a:lnSpc>
              <a:spcBef>
                <a:spcPts val="560"/>
              </a:spcBef>
              <a:spcAft>
                <a:spcPts val="0"/>
              </a:spcAft>
              <a:buClr>
                <a:schemeClr val="dk1"/>
              </a:buClr>
              <a:buSzPts val="2800"/>
              <a:buNone/>
            </a:pPr>
            <a:r>
              <a:t/>
            </a:r>
            <a:endParaRPr/>
          </a:p>
          <a:p>
            <a:pPr indent="0" lvl="0" marL="0" rtl="0" algn="l">
              <a:lnSpc>
                <a:spcPct val="100000"/>
              </a:lnSpc>
              <a:spcBef>
                <a:spcPts val="560"/>
              </a:spcBef>
              <a:spcAft>
                <a:spcPts val="0"/>
              </a:spcAft>
              <a:buClr>
                <a:schemeClr val="dk1"/>
              </a:buClr>
              <a:buSzPts val="2800"/>
              <a:buNone/>
            </a:pPr>
            <a:r>
              <a:rPr lang="en-US"/>
              <a:t> “Unthinking reliance on data mining can deny historically disadvantaged and vulnerable groups full participation in society” </a:t>
            </a:r>
            <a:endParaRPr/>
          </a:p>
          <a:p>
            <a:pPr indent="0" lvl="0" marL="0" rtl="0" algn="l">
              <a:lnSpc>
                <a:spcPct val="100000"/>
              </a:lnSpc>
              <a:spcBef>
                <a:spcPts val="400"/>
              </a:spcBef>
              <a:spcAft>
                <a:spcPts val="0"/>
              </a:spcAft>
              <a:buClr>
                <a:schemeClr val="dk1"/>
              </a:buClr>
              <a:buSzPts val="2000"/>
              <a:buNone/>
            </a:pPr>
            <a:r>
              <a:rPr lang="en-US" sz="2000"/>
              <a:t>	[Barocas, S., &amp; Selbst, A. D. (2016). Big data's disparate impact. </a:t>
            </a:r>
            <a:r>
              <a:rPr i="1" lang="en-US" sz="2000"/>
              <a:t>Calif. L. Rev.</a:t>
            </a:r>
            <a:r>
              <a:rPr lang="en-US" sz="2000"/>
              <a:t>, </a:t>
            </a:r>
            <a:r>
              <a:rPr i="1" lang="en-US" sz="2000"/>
              <a:t>104</a:t>
            </a:r>
            <a:r>
              <a:rPr lang="en-US" sz="2000"/>
              <a:t>, 671.]</a:t>
            </a:r>
            <a:endParaRPr/>
          </a:p>
          <a:p>
            <a:pPr indent="-165100" lvl="0" marL="342900" rtl="0" algn="l">
              <a:lnSpc>
                <a:spcPct val="100000"/>
              </a:lnSpc>
              <a:spcBef>
                <a:spcPts val="560"/>
              </a:spcBef>
              <a:spcAft>
                <a:spcPts val="0"/>
              </a:spcAft>
              <a:buClr>
                <a:schemeClr val="dk1"/>
              </a:buClr>
              <a:buSzPts val="2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0"/>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Fairness properties of risk assessments: Balance </a:t>
            </a:r>
            <a:endParaRPr/>
          </a:p>
        </p:txBody>
      </p:sp>
      <p:sp>
        <p:nvSpPr>
          <p:cNvPr id="496" name="Google Shape;496;p30"/>
          <p:cNvSpPr txBox="1"/>
          <p:nvPr>
            <p:ph idx="1" type="body"/>
          </p:nvPr>
        </p:nvSpPr>
        <p:spPr>
          <a:xfrm>
            <a:off x="609600" y="1243587"/>
            <a:ext cx="5384800" cy="488257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i="1" lang="en-US"/>
              <a:t>Balance for the positive class </a:t>
            </a:r>
            <a:r>
              <a:rPr lang="en-US"/>
              <a:t>symmetrically requires that average score of defendants who do commit another crime should be the same in each group</a:t>
            </a:r>
            <a:endParaRPr/>
          </a:p>
          <a:p>
            <a:pPr indent="-133350" lvl="1" marL="742950" rtl="0" algn="l">
              <a:spcBef>
                <a:spcPts val="480"/>
              </a:spcBef>
              <a:spcAft>
                <a:spcPts val="0"/>
              </a:spcAft>
              <a:buClr>
                <a:schemeClr val="dk1"/>
              </a:buClr>
              <a:buSzPts val="2400"/>
              <a:buNone/>
            </a:pPr>
            <a:r>
              <a:t/>
            </a:r>
            <a:endParaRPr/>
          </a:p>
          <a:p>
            <a:pPr indent="-342900" lvl="0" marL="342900" rtl="0" algn="l">
              <a:spcBef>
                <a:spcPts val="560"/>
              </a:spcBef>
              <a:spcAft>
                <a:spcPts val="0"/>
              </a:spcAft>
              <a:buClr>
                <a:schemeClr val="dk1"/>
              </a:buClr>
              <a:buSzPts val="2800"/>
              <a:buChar char="•"/>
            </a:pPr>
            <a:r>
              <a:rPr lang="en-US"/>
              <a:t>both groups should have equal false positive and false negative rates</a:t>
            </a:r>
            <a:endParaRPr/>
          </a:p>
          <a:p>
            <a:pPr indent="0" lvl="0" marL="0" rtl="0" algn="l">
              <a:spcBef>
                <a:spcPts val="560"/>
              </a:spcBef>
              <a:spcAft>
                <a:spcPts val="0"/>
              </a:spcAft>
              <a:buClr>
                <a:schemeClr val="dk1"/>
              </a:buClr>
              <a:buSzPts val="2800"/>
              <a:buNone/>
            </a:pPr>
            <a:r>
              <a:t/>
            </a:r>
            <a:endParaRPr/>
          </a:p>
        </p:txBody>
      </p:sp>
      <p:pic>
        <p:nvPicPr>
          <p:cNvPr id="497" name="Google Shape;497;p30"/>
          <p:cNvPicPr preferRelativeResize="0"/>
          <p:nvPr>
            <p:ph idx="2" type="body"/>
          </p:nvPr>
        </p:nvPicPr>
        <p:blipFill rotWithShape="1">
          <a:blip r:embed="rId3">
            <a:alphaModFix/>
          </a:blip>
          <a:srcRect b="0" l="0" r="0" t="0"/>
          <a:stretch/>
        </p:blipFill>
        <p:spPr>
          <a:xfrm>
            <a:off x="6197600" y="1889655"/>
            <a:ext cx="5384800" cy="3589866"/>
          </a:xfrm>
          <a:prstGeom prst="rect">
            <a:avLst/>
          </a:prstGeom>
          <a:noFill/>
          <a:ln>
            <a:noFill/>
          </a:ln>
        </p:spPr>
      </p:pic>
      <p:sp>
        <p:nvSpPr>
          <p:cNvPr id="498" name="Google Shape;498;p30"/>
          <p:cNvSpPr txBox="1"/>
          <p:nvPr/>
        </p:nvSpPr>
        <p:spPr>
          <a:xfrm>
            <a:off x="6961208" y="1530620"/>
            <a:ext cx="410060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Positive instances: Defendants who commit another crime</a:t>
            </a:r>
            <a:endParaRPr/>
          </a:p>
        </p:txBody>
      </p:sp>
      <p:sp>
        <p:nvSpPr>
          <p:cNvPr id="499" name="Google Shape;499;p30"/>
          <p:cNvSpPr txBox="1"/>
          <p:nvPr/>
        </p:nvSpPr>
        <p:spPr>
          <a:xfrm>
            <a:off x="8644332" y="5500699"/>
            <a:ext cx="14171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Risk score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1"/>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Dueling notions of fairness</a:t>
            </a:r>
            <a:endParaRPr/>
          </a:p>
        </p:txBody>
      </p:sp>
      <p:sp>
        <p:nvSpPr>
          <p:cNvPr id="505" name="Google Shape;505;p31"/>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Calibration requires that we treat people with the same score similarly to one other, regardless of their group (race): </a:t>
            </a:r>
            <a:endParaRPr/>
          </a:p>
          <a:p>
            <a:pPr indent="-285750" lvl="1" marL="742950" rtl="0" algn="l">
              <a:spcBef>
                <a:spcPts val="480"/>
              </a:spcBef>
              <a:spcAft>
                <a:spcPts val="0"/>
              </a:spcAft>
              <a:buClr>
                <a:schemeClr val="dk1"/>
              </a:buClr>
              <a:buSzPts val="2400"/>
              <a:buChar char="–"/>
            </a:pPr>
            <a:r>
              <a:rPr lang="en-US"/>
              <a:t>In other words, </a:t>
            </a:r>
            <a:r>
              <a:rPr b="1" lang="en-US"/>
              <a:t>conditioned on the predicted risk score</a:t>
            </a:r>
            <a:r>
              <a:rPr lang="en-US"/>
              <a:t>, the likelihood that the individual is a member of the positive class (i.e., recidivist) is independent of the group to which the individual belongs. They should be given similar bails, and similar sentences (Northpointe’s fairness claims)</a:t>
            </a:r>
            <a:endParaRPr/>
          </a:p>
          <a:p>
            <a:pPr indent="-342900" lvl="0" marL="342900" rtl="0" algn="l">
              <a:spcBef>
                <a:spcPts val="560"/>
              </a:spcBef>
              <a:spcAft>
                <a:spcPts val="0"/>
              </a:spcAft>
              <a:buClr>
                <a:schemeClr val="dk1"/>
              </a:buClr>
              <a:buSzPts val="2800"/>
              <a:buChar char="•"/>
            </a:pPr>
            <a:r>
              <a:rPr lang="en-US"/>
              <a:t>Balance requires that if two people in different groups have the same future behavior (recidivate or not), they should be treated the same way</a:t>
            </a:r>
            <a:endParaRPr/>
          </a:p>
          <a:p>
            <a:pPr indent="-285750" lvl="1" marL="742950" rtl="0" algn="l">
              <a:spcBef>
                <a:spcPts val="480"/>
              </a:spcBef>
              <a:spcAft>
                <a:spcPts val="0"/>
              </a:spcAft>
              <a:buClr>
                <a:schemeClr val="dk1"/>
              </a:buClr>
              <a:buSzPts val="2400"/>
              <a:buChar char="–"/>
            </a:pPr>
            <a:r>
              <a:rPr lang="en-US"/>
              <a:t>In other words, </a:t>
            </a:r>
            <a:r>
              <a:rPr b="1" lang="en-US"/>
              <a:t>conditioned on actual behaviors (outcomes), </a:t>
            </a:r>
            <a:r>
              <a:rPr lang="en-US"/>
              <a:t>members of one group (never commit another crime) should not have consistently higher predicted scores than members of the other group (ProPublica’s fairness claims)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2"/>
          <p:cNvSpPr txBox="1"/>
          <p:nvPr>
            <p:ph type="title"/>
          </p:nvPr>
        </p:nvSpPr>
        <p:spPr>
          <a:xfrm>
            <a:off x="609600" y="210367"/>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Fundamental limits of fairness</a:t>
            </a:r>
            <a:endParaRPr/>
          </a:p>
        </p:txBody>
      </p:sp>
      <p:sp>
        <p:nvSpPr>
          <p:cNvPr id="511" name="Google Shape;511;p32"/>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There are only two cases in which a risk assignment can achieve all three fairness guarantees simultaneously.</a:t>
            </a:r>
            <a:endParaRPr/>
          </a:p>
          <a:p>
            <a:pPr indent="-285750" lvl="1" marL="742950" rtl="0" algn="l">
              <a:spcBef>
                <a:spcPts val="480"/>
              </a:spcBef>
              <a:spcAft>
                <a:spcPts val="0"/>
              </a:spcAft>
              <a:buClr>
                <a:schemeClr val="dk1"/>
              </a:buClr>
              <a:buSzPts val="2400"/>
              <a:buChar char="–"/>
            </a:pPr>
            <a:r>
              <a:rPr lang="en-US"/>
              <a:t>Perfect prediction</a:t>
            </a:r>
            <a:endParaRPr/>
          </a:p>
          <a:p>
            <a:pPr indent="-285750" lvl="1" marL="742950" rtl="0" algn="l">
              <a:spcBef>
                <a:spcPts val="480"/>
              </a:spcBef>
              <a:spcAft>
                <a:spcPts val="0"/>
              </a:spcAft>
              <a:buClr>
                <a:schemeClr val="dk1"/>
              </a:buClr>
              <a:buSzPts val="2400"/>
              <a:buChar char="–"/>
            </a:pPr>
            <a:r>
              <a:rPr lang="en-US"/>
              <a:t>Equal base rates</a:t>
            </a:r>
            <a:endParaRPr/>
          </a:p>
          <a:p>
            <a:pPr indent="-133350" lvl="1" marL="742950" rtl="0" algn="l">
              <a:spcBef>
                <a:spcPts val="480"/>
              </a:spcBef>
              <a:spcAft>
                <a:spcPts val="0"/>
              </a:spcAft>
              <a:buClr>
                <a:schemeClr val="dk1"/>
              </a:buClr>
              <a:buSzPts val="2400"/>
              <a:buNone/>
            </a:pPr>
            <a:r>
              <a:t/>
            </a:r>
            <a:endParaRPr/>
          </a:p>
          <a:p>
            <a:pPr indent="-342900" lvl="0" marL="342900" rtl="0" algn="l">
              <a:spcBef>
                <a:spcPts val="560"/>
              </a:spcBef>
              <a:spcAft>
                <a:spcPts val="0"/>
              </a:spcAft>
              <a:buClr>
                <a:schemeClr val="dk1"/>
              </a:buClr>
              <a:buSzPts val="2800"/>
              <a:buChar char="•"/>
            </a:pPr>
            <a:r>
              <a:rPr lang="en-US"/>
              <a:t>In all other cases, you must sacrifice at least one fairness condition</a:t>
            </a:r>
            <a:endParaRPr/>
          </a:p>
        </p:txBody>
      </p:sp>
      <p:sp>
        <p:nvSpPr>
          <p:cNvPr id="512" name="Google Shape;512;p32"/>
          <p:cNvSpPr txBox="1"/>
          <p:nvPr/>
        </p:nvSpPr>
        <p:spPr>
          <a:xfrm>
            <a:off x="1000461" y="4379276"/>
            <a:ext cx="986915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222222"/>
                </a:solidFill>
                <a:latin typeface="Arial"/>
                <a:ea typeface="Arial"/>
                <a:cs typeface="Arial"/>
                <a:sym typeface="Arial"/>
              </a:rPr>
              <a:t>Kleinberg, J., Mullainathan, S., &amp; Raghavan, M. (2016). Inherent trade-offs in the fair determination of risk scores. </a:t>
            </a:r>
            <a:r>
              <a:rPr b="0" i="1" lang="en-US" sz="1800">
                <a:solidFill>
                  <a:srgbClr val="222222"/>
                </a:solidFill>
                <a:latin typeface="Arial"/>
                <a:ea typeface="Arial"/>
                <a:cs typeface="Arial"/>
                <a:sym typeface="Arial"/>
              </a:rPr>
              <a:t>arXiv preprint arXiv:1609.05807</a:t>
            </a:r>
            <a:r>
              <a:rPr b="0" i="0" lang="en-US" sz="1800">
                <a:solidFill>
                  <a:srgbClr val="222222"/>
                </a:solidFill>
                <a:latin typeface="Arial"/>
                <a:ea typeface="Arial"/>
                <a:cs typeface="Arial"/>
                <a:sym typeface="Arial"/>
              </a:rPr>
              <a:t>.</a:t>
            </a:r>
            <a:endParaRPr sz="1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3"/>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vs Calibration error tradeoffs</a:t>
            </a:r>
            <a:endParaRPr/>
          </a:p>
        </p:txBody>
      </p:sp>
      <p:sp>
        <p:nvSpPr>
          <p:cNvPr id="518" name="Google Shape;518;p33"/>
          <p:cNvSpPr txBox="1"/>
          <p:nvPr>
            <p:ph idx="1" type="body"/>
          </p:nvPr>
        </p:nvSpPr>
        <p:spPr>
          <a:xfrm>
            <a:off x="609600" y="1243587"/>
            <a:ext cx="5384800" cy="488257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Calibration error: area between two curves</a:t>
            </a:r>
            <a:endParaRPr/>
          </a:p>
        </p:txBody>
      </p:sp>
      <p:sp>
        <p:nvSpPr>
          <p:cNvPr id="519" name="Google Shape;519;p33"/>
          <p:cNvSpPr txBox="1"/>
          <p:nvPr>
            <p:ph idx="2" type="body"/>
          </p:nvPr>
        </p:nvSpPr>
        <p:spPr>
          <a:xfrm>
            <a:off x="6197600" y="1243587"/>
            <a:ext cx="5384800" cy="488257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Balance: </a:t>
            </a:r>
            <a:r>
              <a:rPr lang="en-US" sz="2800"/>
              <a:t>Difference between the means for the two groups</a:t>
            </a:r>
            <a:endParaRPr/>
          </a:p>
          <a:p>
            <a:pPr indent="-165100" lvl="0" marL="342900" rtl="0" algn="l">
              <a:spcBef>
                <a:spcPts val="560"/>
              </a:spcBef>
              <a:spcAft>
                <a:spcPts val="0"/>
              </a:spcAft>
              <a:buClr>
                <a:schemeClr val="dk1"/>
              </a:buClr>
              <a:buSzPts val="2800"/>
              <a:buNone/>
            </a:pPr>
            <a:r>
              <a:t/>
            </a:r>
            <a:endParaRPr/>
          </a:p>
        </p:txBody>
      </p:sp>
      <p:pic>
        <p:nvPicPr>
          <p:cNvPr descr="A close up of a map&#10;&#10;Description automatically generated" id="520" name="Google Shape;520;p33"/>
          <p:cNvPicPr preferRelativeResize="0"/>
          <p:nvPr/>
        </p:nvPicPr>
        <p:blipFill rotWithShape="1">
          <a:blip r:embed="rId3">
            <a:alphaModFix/>
          </a:blip>
          <a:srcRect b="0" l="0" r="0" t="0"/>
          <a:stretch/>
        </p:blipFill>
        <p:spPr>
          <a:xfrm>
            <a:off x="906281" y="2669076"/>
            <a:ext cx="3899840" cy="2599893"/>
          </a:xfrm>
          <a:prstGeom prst="rect">
            <a:avLst/>
          </a:prstGeom>
          <a:noFill/>
          <a:ln>
            <a:noFill/>
          </a:ln>
        </p:spPr>
      </p:pic>
      <p:pic>
        <p:nvPicPr>
          <p:cNvPr id="521" name="Google Shape;521;p33"/>
          <p:cNvPicPr preferRelativeResize="0"/>
          <p:nvPr/>
        </p:nvPicPr>
        <p:blipFill rotWithShape="1">
          <a:blip r:embed="rId4">
            <a:alphaModFix/>
          </a:blip>
          <a:srcRect b="0" l="0" r="0" t="0"/>
          <a:stretch/>
        </p:blipFill>
        <p:spPr>
          <a:xfrm>
            <a:off x="6871978" y="2882659"/>
            <a:ext cx="3801251" cy="2534167"/>
          </a:xfrm>
          <a:prstGeom prst="rect">
            <a:avLst/>
          </a:prstGeom>
          <a:noFill/>
          <a:ln>
            <a:noFill/>
          </a:ln>
        </p:spPr>
      </p:pic>
      <p:cxnSp>
        <p:nvCxnSpPr>
          <p:cNvPr id="522" name="Google Shape;522;p33"/>
          <p:cNvCxnSpPr/>
          <p:nvPr/>
        </p:nvCxnSpPr>
        <p:spPr>
          <a:xfrm>
            <a:off x="8490857" y="3570514"/>
            <a:ext cx="0" cy="1698455"/>
          </a:xfrm>
          <a:prstGeom prst="straightConnector1">
            <a:avLst/>
          </a:prstGeom>
          <a:noFill/>
          <a:ln cap="flat" cmpd="sng" w="38100">
            <a:solidFill>
              <a:srgbClr val="FFC000"/>
            </a:solidFill>
            <a:prstDash val="dash"/>
            <a:round/>
            <a:headEnd len="sm" w="sm" type="none"/>
            <a:tailEnd len="med" w="med" type="triangle"/>
          </a:ln>
        </p:spPr>
      </p:cxnSp>
      <p:cxnSp>
        <p:nvCxnSpPr>
          <p:cNvPr id="523" name="Google Shape;523;p33"/>
          <p:cNvCxnSpPr/>
          <p:nvPr/>
        </p:nvCxnSpPr>
        <p:spPr>
          <a:xfrm>
            <a:off x="9052560" y="3570514"/>
            <a:ext cx="0" cy="1698455"/>
          </a:xfrm>
          <a:prstGeom prst="straightConnector1">
            <a:avLst/>
          </a:prstGeom>
          <a:noFill/>
          <a:ln cap="flat" cmpd="sng" w="38100">
            <a:solidFill>
              <a:srgbClr val="4A7DBA"/>
            </a:solidFill>
            <a:prstDash val="dash"/>
            <a:round/>
            <a:headEnd len="sm" w="sm"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4"/>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vs Calibration error tradeoffs</a:t>
            </a:r>
            <a:endParaRPr/>
          </a:p>
        </p:txBody>
      </p:sp>
      <p:pic>
        <p:nvPicPr>
          <p:cNvPr id="529" name="Google Shape;529;p34"/>
          <p:cNvPicPr preferRelativeResize="0"/>
          <p:nvPr>
            <p:ph idx="1" type="body"/>
          </p:nvPr>
        </p:nvPicPr>
        <p:blipFill rotWithShape="1">
          <a:blip r:embed="rId3">
            <a:alphaModFix/>
          </a:blip>
          <a:srcRect b="0" l="0" r="0" t="0"/>
          <a:stretch/>
        </p:blipFill>
        <p:spPr>
          <a:xfrm>
            <a:off x="1879256" y="858838"/>
            <a:ext cx="7324725" cy="4848225"/>
          </a:xfrm>
          <a:prstGeom prst="rect">
            <a:avLst/>
          </a:prstGeom>
          <a:noFill/>
          <a:ln>
            <a:noFill/>
          </a:ln>
        </p:spPr>
      </p:pic>
      <p:sp>
        <p:nvSpPr>
          <p:cNvPr id="530" name="Google Shape;530;p34"/>
          <p:cNvSpPr txBox="1"/>
          <p:nvPr/>
        </p:nvSpPr>
        <p:spPr>
          <a:xfrm>
            <a:off x="4676317" y="5612409"/>
            <a:ext cx="2583912"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Calibration error</a:t>
            </a:r>
            <a:endParaRPr/>
          </a:p>
        </p:txBody>
      </p:sp>
      <p:sp>
        <p:nvSpPr>
          <p:cNvPr id="531" name="Google Shape;531;p34"/>
          <p:cNvSpPr txBox="1"/>
          <p:nvPr/>
        </p:nvSpPr>
        <p:spPr>
          <a:xfrm>
            <a:off x="339865" y="4531534"/>
            <a:ext cx="1764063"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Difference between the means for the two groups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5"/>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Alternate ways to measure fairness</a:t>
            </a:r>
            <a:endParaRPr/>
          </a:p>
        </p:txBody>
      </p:sp>
      <p:sp>
        <p:nvSpPr>
          <p:cNvPr id="537" name="Google Shape;537;p35"/>
          <p:cNvSpPr txBox="1"/>
          <p:nvPr>
            <p:ph idx="1" type="body"/>
          </p:nvPr>
        </p:nvSpPr>
        <p:spPr>
          <a:xfrm>
            <a:off x="609601" y="2796027"/>
            <a:ext cx="10980929" cy="318560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Do predictions reveal information about the protected feature?</a:t>
            </a:r>
            <a:endParaRPr/>
          </a:p>
          <a:p>
            <a:pPr indent="-285750" lvl="1" marL="742950" rtl="0" algn="l">
              <a:spcBef>
                <a:spcPts val="480"/>
              </a:spcBef>
              <a:spcAft>
                <a:spcPts val="0"/>
              </a:spcAft>
              <a:buClr>
                <a:schemeClr val="dk1"/>
              </a:buClr>
              <a:buSzPts val="2400"/>
              <a:buChar char="–"/>
            </a:pPr>
            <a:r>
              <a:rPr lang="en-US"/>
              <a:t>Imagine an evil actor who reverse engineers values of the protected feature from the predictions</a:t>
            </a:r>
            <a:endParaRPr/>
          </a:p>
          <a:p>
            <a:pPr indent="-285750" lvl="1" marL="742950" rtl="0" algn="l">
              <a:spcBef>
                <a:spcPts val="480"/>
              </a:spcBef>
              <a:spcAft>
                <a:spcPts val="0"/>
              </a:spcAft>
              <a:buClr>
                <a:schemeClr val="dk1"/>
              </a:buClr>
              <a:buSzPts val="2400"/>
              <a:buChar char="–"/>
            </a:pPr>
            <a:r>
              <a:rPr lang="en-US"/>
              <a:t>Measuring dependency</a:t>
            </a:r>
            <a:endParaRPr/>
          </a:p>
          <a:p>
            <a:pPr indent="-457200" lvl="1" marL="914400" rtl="0" algn="l">
              <a:spcBef>
                <a:spcPts val="480"/>
              </a:spcBef>
              <a:spcAft>
                <a:spcPts val="0"/>
              </a:spcAft>
              <a:buClr>
                <a:schemeClr val="dk1"/>
              </a:buClr>
              <a:buSzPts val="2400"/>
              <a:buFont typeface="Calibri"/>
              <a:buAutoNum type="arabicPeriod"/>
            </a:pPr>
            <a:r>
              <a:rPr lang="en-US"/>
              <a:t>Pearson correlation between the predictions and the protected feature</a:t>
            </a:r>
            <a:endParaRPr/>
          </a:p>
          <a:p>
            <a:pPr indent="-457200" lvl="1" marL="914400" rtl="0" algn="l">
              <a:spcBef>
                <a:spcPts val="480"/>
              </a:spcBef>
              <a:spcAft>
                <a:spcPts val="0"/>
              </a:spcAft>
              <a:buClr>
                <a:schemeClr val="dk1"/>
              </a:buClr>
              <a:buSzPts val="2400"/>
              <a:buFont typeface="Calibri"/>
              <a:buAutoNum type="arabicPeriod"/>
            </a:pPr>
            <a:r>
              <a:rPr lang="en-US"/>
              <a:t>Mutual information between the predictions and the protected feature</a:t>
            </a:r>
            <a:endParaRPr/>
          </a:p>
          <a:p>
            <a:pPr indent="-457200" lvl="1" marL="914400" rtl="0" algn="l">
              <a:spcBef>
                <a:spcPts val="480"/>
              </a:spcBef>
              <a:spcAft>
                <a:spcPts val="0"/>
              </a:spcAft>
              <a:buClr>
                <a:schemeClr val="dk1"/>
              </a:buClr>
              <a:buSzPts val="2400"/>
              <a:buFont typeface="Calibri"/>
              <a:buAutoNum type="arabicPeriod"/>
            </a:pPr>
            <a:r>
              <a:rPr lang="en-US"/>
              <a:t>Accuracy of predicting the protected features from predictions</a:t>
            </a:r>
            <a:endParaRPr/>
          </a:p>
        </p:txBody>
      </p:sp>
      <p:grpSp>
        <p:nvGrpSpPr>
          <p:cNvPr id="538" name="Google Shape;538;p35"/>
          <p:cNvGrpSpPr/>
          <p:nvPr/>
        </p:nvGrpSpPr>
        <p:grpSpPr>
          <a:xfrm>
            <a:off x="946889" y="1239072"/>
            <a:ext cx="10092536" cy="1238575"/>
            <a:chOff x="752559" y="3696711"/>
            <a:chExt cx="10092536" cy="1238575"/>
          </a:xfrm>
        </p:grpSpPr>
        <p:sp>
          <p:nvSpPr>
            <p:cNvPr id="539" name="Google Shape;539;p35"/>
            <p:cNvSpPr/>
            <p:nvPr/>
          </p:nvSpPr>
          <p:spPr>
            <a:xfrm>
              <a:off x="8916416" y="3853737"/>
              <a:ext cx="1762710" cy="977843"/>
            </a:xfrm>
            <a:prstGeom prst="cloud">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Inferred protected features</a:t>
              </a:r>
              <a:endParaRPr/>
            </a:p>
          </p:txBody>
        </p:sp>
        <p:sp>
          <p:nvSpPr>
            <p:cNvPr id="540" name="Google Shape;540;p35"/>
            <p:cNvSpPr/>
            <p:nvPr/>
          </p:nvSpPr>
          <p:spPr>
            <a:xfrm>
              <a:off x="4799931" y="3853737"/>
              <a:ext cx="1762710" cy="1057701"/>
            </a:xfrm>
            <a:prstGeom prst="cloud">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Predictions</a:t>
              </a:r>
              <a:endParaRPr/>
            </a:p>
          </p:txBody>
        </p:sp>
        <p:pic>
          <p:nvPicPr>
            <p:cNvPr id="541" name="Google Shape;541;p35"/>
            <p:cNvPicPr preferRelativeResize="0"/>
            <p:nvPr/>
          </p:nvPicPr>
          <p:blipFill rotWithShape="1">
            <a:blip r:embed="rId3">
              <a:alphaModFix/>
            </a:blip>
            <a:srcRect b="0" l="0" r="0" t="0"/>
            <a:stretch/>
          </p:blipFill>
          <p:spPr>
            <a:xfrm>
              <a:off x="7629801" y="3714244"/>
              <a:ext cx="1081550" cy="1081550"/>
            </a:xfrm>
            <a:prstGeom prst="rect">
              <a:avLst/>
            </a:prstGeom>
            <a:noFill/>
            <a:ln>
              <a:noFill/>
            </a:ln>
          </p:spPr>
        </p:pic>
        <p:sp>
          <p:nvSpPr>
            <p:cNvPr id="542" name="Google Shape;542;p35"/>
            <p:cNvSpPr/>
            <p:nvPr/>
          </p:nvSpPr>
          <p:spPr>
            <a:xfrm>
              <a:off x="752559" y="3714244"/>
              <a:ext cx="299406" cy="339866"/>
            </a:xfrm>
            <a:prstGeom prst="ellipse">
              <a:avLst/>
            </a:prstGeom>
            <a:solidFill>
              <a:srgbClr val="C0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543" name="Google Shape;543;p35"/>
            <p:cNvSpPr/>
            <p:nvPr/>
          </p:nvSpPr>
          <p:spPr>
            <a:xfrm>
              <a:off x="902262" y="4580339"/>
              <a:ext cx="299406" cy="339866"/>
            </a:xfrm>
            <a:prstGeom prst="ellipse">
              <a:avLst/>
            </a:prstGeom>
            <a:solidFill>
              <a:srgbClr val="C0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544" name="Google Shape;544;p35"/>
            <p:cNvSpPr/>
            <p:nvPr/>
          </p:nvSpPr>
          <p:spPr>
            <a:xfrm>
              <a:off x="1694271" y="3696711"/>
              <a:ext cx="299406" cy="339866"/>
            </a:xfrm>
            <a:prstGeom prst="ellipse">
              <a:avLst/>
            </a:prstGeom>
            <a:solidFill>
              <a:srgbClr val="C0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545" name="Google Shape;545;p35"/>
            <p:cNvSpPr/>
            <p:nvPr/>
          </p:nvSpPr>
          <p:spPr>
            <a:xfrm>
              <a:off x="1512874" y="4153857"/>
              <a:ext cx="299406" cy="339866"/>
            </a:xfrm>
            <a:prstGeom prst="ellipse">
              <a:avLst/>
            </a:prstGeom>
            <a:solidFill>
              <a:srgbClr val="538CD5"/>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546" name="Google Shape;546;p35"/>
            <p:cNvSpPr/>
            <p:nvPr/>
          </p:nvSpPr>
          <p:spPr>
            <a:xfrm>
              <a:off x="1924726" y="4571572"/>
              <a:ext cx="299406" cy="339866"/>
            </a:xfrm>
            <a:prstGeom prst="ellipse">
              <a:avLst/>
            </a:prstGeom>
            <a:solidFill>
              <a:srgbClr val="538CD5"/>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547" name="Google Shape;547;p35"/>
            <p:cNvSpPr/>
            <p:nvPr/>
          </p:nvSpPr>
          <p:spPr>
            <a:xfrm>
              <a:off x="3050278" y="3853737"/>
              <a:ext cx="1479153" cy="1081549"/>
            </a:xfrm>
            <a:prstGeom prst="plaque">
              <a:avLst>
                <a:gd fmla="val 16667" name="adj"/>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algorithm</a:t>
              </a:r>
              <a:endParaRPr/>
            </a:p>
          </p:txBody>
        </p:sp>
        <p:sp>
          <p:nvSpPr>
            <p:cNvPr id="548" name="Google Shape;548;p35"/>
            <p:cNvSpPr/>
            <p:nvPr/>
          </p:nvSpPr>
          <p:spPr>
            <a:xfrm>
              <a:off x="2578831" y="4040960"/>
              <a:ext cx="580100" cy="681080"/>
            </a:xfrm>
            <a:prstGeom prst="rightArrow">
              <a:avLst>
                <a:gd fmla="val 50000" name="adj1"/>
                <a:gd fmla="val 50000" name="adj2"/>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549" name="Google Shape;549;p35"/>
            <p:cNvSpPr/>
            <p:nvPr/>
          </p:nvSpPr>
          <p:spPr>
            <a:xfrm>
              <a:off x="4414460" y="4060425"/>
              <a:ext cx="580100" cy="681080"/>
            </a:xfrm>
            <a:prstGeom prst="rightArrow">
              <a:avLst>
                <a:gd fmla="val 50000" name="adj1"/>
                <a:gd fmla="val 50000" name="adj2"/>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550" name="Google Shape;550;p35"/>
            <p:cNvSpPr/>
            <p:nvPr/>
          </p:nvSpPr>
          <p:spPr>
            <a:xfrm>
              <a:off x="10545689" y="4075971"/>
              <a:ext cx="299406" cy="339866"/>
            </a:xfrm>
            <a:prstGeom prst="ellipse">
              <a:avLst/>
            </a:prstGeom>
            <a:solidFill>
              <a:srgbClr val="C0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551" name="Google Shape;551;p35"/>
            <p:cNvSpPr/>
            <p:nvPr/>
          </p:nvSpPr>
          <p:spPr>
            <a:xfrm>
              <a:off x="10545689" y="4522240"/>
              <a:ext cx="299406" cy="339866"/>
            </a:xfrm>
            <a:prstGeom prst="ellipse">
              <a:avLst/>
            </a:prstGeom>
            <a:solidFill>
              <a:srgbClr val="538CD5"/>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552" name="Google Shape;552;p35"/>
            <p:cNvSpPr/>
            <p:nvPr/>
          </p:nvSpPr>
          <p:spPr>
            <a:xfrm>
              <a:off x="8502285" y="4069192"/>
              <a:ext cx="580100" cy="681080"/>
            </a:xfrm>
            <a:prstGeom prst="rightArrow">
              <a:avLst>
                <a:gd fmla="val 50000" name="adj1"/>
                <a:gd fmla="val 50000" name="adj2"/>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553" name="Google Shape;553;p35"/>
            <p:cNvSpPr/>
            <p:nvPr/>
          </p:nvSpPr>
          <p:spPr>
            <a:xfrm>
              <a:off x="6398088" y="4037925"/>
              <a:ext cx="1356972" cy="669225"/>
            </a:xfrm>
            <a:prstGeom prst="rightArrow">
              <a:avLst>
                <a:gd fmla="val 50000" name="adj1"/>
                <a:gd fmla="val 50000" name="adj2"/>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554" name="Google Shape;554;p35"/>
            <p:cNvSpPr/>
            <p:nvPr/>
          </p:nvSpPr>
          <p:spPr>
            <a:xfrm>
              <a:off x="7023036" y="3990667"/>
              <a:ext cx="299406" cy="339866"/>
            </a:xfrm>
            <a:prstGeom prst="ellipse">
              <a:avLst/>
            </a:prstGeom>
            <a:gradFill>
              <a:gsLst>
                <a:gs pos="0">
                  <a:srgbClr val="538CD5"/>
                </a:gs>
                <a:gs pos="100000">
                  <a:srgbClr val="CE0000"/>
                </a:gs>
              </a:gsLst>
              <a:lin ang="2700000" scaled="0"/>
            </a:gra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555" name="Google Shape;555;p35"/>
            <p:cNvSpPr/>
            <p:nvPr/>
          </p:nvSpPr>
          <p:spPr>
            <a:xfrm>
              <a:off x="6838864" y="4401886"/>
              <a:ext cx="299406" cy="339866"/>
            </a:xfrm>
            <a:prstGeom prst="ellipse">
              <a:avLst/>
            </a:prstGeom>
            <a:gradFill>
              <a:gsLst>
                <a:gs pos="0">
                  <a:srgbClr val="538CD5"/>
                </a:gs>
                <a:gs pos="25000">
                  <a:srgbClr val="538CD5"/>
                </a:gs>
                <a:gs pos="100000">
                  <a:srgbClr val="CE0000"/>
                </a:gs>
              </a:gsLst>
              <a:lin ang="2700000" scaled="0"/>
            </a:gra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6"/>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Fairness vs Accuracy tradeoffs</a:t>
            </a:r>
            <a:endParaRPr/>
          </a:p>
        </p:txBody>
      </p:sp>
      <p:pic>
        <p:nvPicPr>
          <p:cNvPr id="561" name="Google Shape;561;p36"/>
          <p:cNvPicPr preferRelativeResize="0"/>
          <p:nvPr>
            <p:ph idx="1" type="body"/>
          </p:nvPr>
        </p:nvPicPr>
        <p:blipFill rotWithShape="1">
          <a:blip r:embed="rId3">
            <a:alphaModFix/>
          </a:blip>
          <a:srcRect b="0" l="0" r="0" t="4463"/>
          <a:stretch/>
        </p:blipFill>
        <p:spPr>
          <a:xfrm>
            <a:off x="2022089" y="858837"/>
            <a:ext cx="7200900" cy="4604529"/>
          </a:xfrm>
          <a:prstGeom prst="rect">
            <a:avLst/>
          </a:prstGeom>
          <a:noFill/>
          <a:ln>
            <a:noFill/>
          </a:ln>
        </p:spPr>
      </p:pic>
      <p:sp>
        <p:nvSpPr>
          <p:cNvPr id="562" name="Google Shape;562;p36"/>
          <p:cNvSpPr txBox="1"/>
          <p:nvPr/>
        </p:nvSpPr>
        <p:spPr>
          <a:xfrm>
            <a:off x="4709565" y="5502585"/>
            <a:ext cx="149015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Accuracy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95959"/>
        </a:solidFill>
      </p:bgPr>
    </p:bg>
    <p:spTree>
      <p:nvGrpSpPr>
        <p:cNvPr id="566" name="Shape 566"/>
        <p:cNvGrpSpPr/>
        <p:nvPr/>
      </p:nvGrpSpPr>
      <p:grpSpPr>
        <a:xfrm>
          <a:off x="0" y="0"/>
          <a:ext cx="0" cy="0"/>
          <a:chOff x="0" y="0"/>
          <a:chExt cx="0" cy="0"/>
        </a:xfrm>
      </p:grpSpPr>
      <p:sp>
        <p:nvSpPr>
          <p:cNvPr id="567" name="Google Shape;567;p37"/>
          <p:cNvSpPr txBox="1"/>
          <p:nvPr/>
        </p:nvSpPr>
        <p:spPr>
          <a:xfrm>
            <a:off x="1391920" y="2119990"/>
            <a:ext cx="9865360" cy="40934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600"/>
              <a:buFont typeface="Rockwell"/>
              <a:buNone/>
            </a:pPr>
            <a:r>
              <a:rPr b="1" i="0" lang="en-US" sz="3600" u="none" cap="none" strike="noStrike">
                <a:solidFill>
                  <a:srgbClr val="FFFFFF"/>
                </a:solidFill>
                <a:latin typeface="Rockwell"/>
                <a:ea typeface="Rockwell"/>
                <a:cs typeface="Rockwell"/>
                <a:sym typeface="Rockwell"/>
              </a:rPr>
              <a:t>Debiasing heterogeneous data</a:t>
            </a:r>
            <a:endParaRPr/>
          </a:p>
          <a:p>
            <a:pPr indent="0" lvl="1" marL="457200" marR="0" rtl="0" algn="l">
              <a:lnSpc>
                <a:spcPct val="100000"/>
              </a:lnSpc>
              <a:spcBef>
                <a:spcPts val="0"/>
              </a:spcBef>
              <a:spcAft>
                <a:spcPts val="0"/>
              </a:spcAft>
              <a:buClr>
                <a:srgbClr val="FFFFFF"/>
              </a:buClr>
              <a:buSzPts val="3200"/>
              <a:buFont typeface="Rockwell"/>
              <a:buNone/>
            </a:pPr>
            <a:r>
              <a:rPr b="0" i="0" lang="en-US" sz="3200" u="none" cap="none" strike="noStrike">
                <a:solidFill>
                  <a:srgbClr val="FFFFFF"/>
                </a:solidFill>
                <a:latin typeface="Rockwell"/>
                <a:ea typeface="Rockwell"/>
                <a:cs typeface="Rockwell"/>
                <a:sym typeface="Rockwell"/>
              </a:rPr>
              <a:t>debiasing data to create more fair and generalizable models</a:t>
            </a:r>
            <a:endParaRPr/>
          </a:p>
          <a:p>
            <a:pPr indent="-457200" lvl="1" marL="914400" marR="0" rtl="0" algn="l">
              <a:lnSpc>
                <a:spcPct val="100000"/>
              </a:lnSpc>
              <a:spcBef>
                <a:spcPts val="0"/>
              </a:spcBef>
              <a:spcAft>
                <a:spcPts val="0"/>
              </a:spcAft>
              <a:buClr>
                <a:srgbClr val="FFFFFF"/>
              </a:buClr>
              <a:buSzPts val="3200"/>
              <a:buFont typeface="Arial"/>
              <a:buChar char="•"/>
            </a:pPr>
            <a:r>
              <a:rPr b="0" i="0" lang="en-US" sz="3200" u="none" cap="none" strike="noStrike">
                <a:solidFill>
                  <a:srgbClr val="FFFFFF"/>
                </a:solidFill>
                <a:latin typeface="Rockwell"/>
                <a:ea typeface="Rockwell"/>
                <a:cs typeface="Rockwell"/>
                <a:sym typeface="Rockwell"/>
              </a:rPr>
              <a:t>disaggregate data into homogeneous groups</a:t>
            </a:r>
            <a:endParaRPr/>
          </a:p>
          <a:p>
            <a:pPr indent="-457200" lvl="1" marL="914400" marR="0" rtl="0" algn="l">
              <a:lnSpc>
                <a:spcPct val="100000"/>
              </a:lnSpc>
              <a:spcBef>
                <a:spcPts val="0"/>
              </a:spcBef>
              <a:spcAft>
                <a:spcPts val="0"/>
              </a:spcAft>
              <a:buClr>
                <a:srgbClr val="FFFFFF"/>
              </a:buClr>
              <a:buSzPts val="3200"/>
              <a:buFont typeface="Arial"/>
              <a:buChar char="•"/>
            </a:pPr>
            <a:r>
              <a:rPr b="0" i="0" lang="en-US" sz="3200" u="none" cap="none" strike="noStrike">
                <a:solidFill>
                  <a:srgbClr val="FFFFFF"/>
                </a:solidFill>
                <a:latin typeface="Rockwell"/>
                <a:ea typeface="Rockwell"/>
                <a:cs typeface="Rockwell"/>
                <a:sym typeface="Rockwell"/>
              </a:rPr>
              <a:t>disaggregate data into similarly-behaving groups</a:t>
            </a:r>
            <a:endParaRPr/>
          </a:p>
          <a:p>
            <a:pPr indent="-457200" lvl="1" marL="914400" marR="0" rtl="0" algn="l">
              <a:lnSpc>
                <a:spcPct val="100000"/>
              </a:lnSpc>
              <a:spcBef>
                <a:spcPts val="0"/>
              </a:spcBef>
              <a:spcAft>
                <a:spcPts val="0"/>
              </a:spcAft>
              <a:buClr>
                <a:srgbClr val="FFFFFF"/>
              </a:buClr>
              <a:buSzPts val="3200"/>
              <a:buFont typeface="Arial"/>
              <a:buChar char="•"/>
            </a:pPr>
            <a:r>
              <a:rPr b="0" i="0" lang="en-US" sz="3200" u="sng" cap="none" strike="noStrike">
                <a:solidFill>
                  <a:srgbClr val="FFFFFF"/>
                </a:solidFill>
                <a:latin typeface="Rockwell"/>
                <a:ea typeface="Rockwell"/>
                <a:cs typeface="Rockwell"/>
                <a:sym typeface="Rockwell"/>
              </a:rPr>
              <a:t>remove correlations with a given feature</a:t>
            </a:r>
            <a:endParaRPr/>
          </a:p>
          <a:p>
            <a:pPr indent="0" lvl="1" marL="457200" marR="0" rtl="0" algn="l">
              <a:lnSpc>
                <a:spcPct val="100000"/>
              </a:lnSpc>
              <a:spcBef>
                <a:spcPts val="0"/>
              </a:spcBef>
              <a:spcAft>
                <a:spcPts val="0"/>
              </a:spcAft>
              <a:buClr>
                <a:schemeClr val="dk1"/>
              </a:buClr>
              <a:buSzPts val="3200"/>
              <a:buFont typeface="Calibri"/>
              <a:buNone/>
            </a:pPr>
            <a:r>
              <a:t/>
            </a:r>
            <a:endParaRPr b="0" i="0" sz="3200" u="none" cap="none" strike="noStrike">
              <a:solidFill>
                <a:srgbClr val="FFFFFF"/>
              </a:solidFill>
              <a:latin typeface="Rockwell"/>
              <a:ea typeface="Rockwell"/>
              <a:cs typeface="Rockwell"/>
              <a:sym typeface="Rockwe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8"/>
          <p:cNvSpPr txBox="1"/>
          <p:nvPr>
            <p:ph type="title"/>
          </p:nvPr>
        </p:nvSpPr>
        <p:spPr>
          <a:xfrm>
            <a:off x="609600" y="219075"/>
            <a:ext cx="10260000" cy="63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Clr>
                <a:schemeClr val="dk1"/>
              </a:buClr>
              <a:buSzPts val="2800"/>
              <a:buFont typeface="Rockwell"/>
              <a:buNone/>
            </a:pPr>
            <a:r>
              <a:rPr lang="en-US" sz="3600">
                <a:latin typeface="Rockwell"/>
                <a:ea typeface="Rockwell"/>
                <a:cs typeface="Rockwell"/>
                <a:sym typeface="Rockwell"/>
              </a:rPr>
              <a:t>Debiasing</a:t>
            </a:r>
            <a:r>
              <a:rPr lang="en-US" sz="4000"/>
              <a:t> </a:t>
            </a:r>
            <a:r>
              <a:rPr lang="en-US" sz="3600">
                <a:latin typeface="Rockwell"/>
                <a:ea typeface="Rockwell"/>
                <a:cs typeface="Rockwell"/>
                <a:sym typeface="Rockwell"/>
              </a:rPr>
              <a:t>data</a:t>
            </a:r>
            <a:r>
              <a:rPr lang="en-US" sz="4000"/>
              <a:t> </a:t>
            </a:r>
            <a:endParaRPr/>
          </a:p>
        </p:txBody>
      </p:sp>
      <p:sp>
        <p:nvSpPr>
          <p:cNvPr id="573" name="Google Shape;573;p38"/>
          <p:cNvSpPr txBox="1"/>
          <p:nvPr>
            <p:ph idx="1" type="body"/>
          </p:nvPr>
        </p:nvSpPr>
        <p:spPr>
          <a:xfrm>
            <a:off x="600532" y="1303984"/>
            <a:ext cx="7114079" cy="4680016"/>
          </a:xfrm>
          <a:prstGeom prst="rect">
            <a:avLst/>
          </a:prstGeom>
          <a:noFill/>
          <a:ln>
            <a:noFill/>
          </a:ln>
        </p:spPr>
        <p:txBody>
          <a:bodyPr anchorCtr="0" anchor="t" bIns="45700" lIns="91425" spcFirstLastPara="1" rIns="91425" wrap="square" tIns="45700">
            <a:noAutofit/>
          </a:bodyPr>
          <a:lstStyle/>
          <a:p>
            <a:pPr indent="-457200" lvl="0" marL="609596" rtl="0" algn="l">
              <a:lnSpc>
                <a:spcPct val="100000"/>
              </a:lnSpc>
              <a:spcBef>
                <a:spcPts val="0"/>
              </a:spcBef>
              <a:spcAft>
                <a:spcPts val="0"/>
              </a:spcAft>
              <a:buClr>
                <a:srgbClr val="4A4A4A"/>
              </a:buClr>
              <a:buSzPts val="1800"/>
              <a:buChar char="•"/>
            </a:pPr>
            <a:r>
              <a:rPr lang="en-US">
                <a:latin typeface="Calibri"/>
                <a:ea typeface="Calibri"/>
                <a:cs typeface="Calibri"/>
                <a:sym typeface="Calibri"/>
              </a:rPr>
              <a:t>Given a </a:t>
            </a:r>
            <a:r>
              <a:rPr lang="en-US" u="sng">
                <a:latin typeface="Calibri"/>
                <a:ea typeface="Calibri"/>
                <a:cs typeface="Calibri"/>
                <a:sym typeface="Calibri"/>
              </a:rPr>
              <a:t>protected</a:t>
            </a:r>
            <a:r>
              <a:rPr lang="en-US">
                <a:latin typeface="Calibri"/>
                <a:ea typeface="Calibri"/>
                <a:cs typeface="Calibri"/>
                <a:sym typeface="Calibri"/>
              </a:rPr>
              <a:t> feature or variable x</a:t>
            </a:r>
            <a:r>
              <a:rPr baseline="-25000" lang="en-US">
                <a:latin typeface="Calibri"/>
                <a:ea typeface="Calibri"/>
                <a:cs typeface="Calibri"/>
                <a:sym typeface="Calibri"/>
              </a:rPr>
              <a:t>p</a:t>
            </a:r>
            <a:endParaRPr baseline="-25000">
              <a:latin typeface="Calibri"/>
              <a:ea typeface="Calibri"/>
              <a:cs typeface="Calibri"/>
              <a:sym typeface="Calibri"/>
            </a:endParaRPr>
          </a:p>
          <a:p>
            <a:pPr indent="-457200" lvl="1" marL="1066796" rtl="0" algn="l">
              <a:lnSpc>
                <a:spcPct val="100000"/>
              </a:lnSpc>
              <a:spcBef>
                <a:spcPts val="0"/>
              </a:spcBef>
              <a:spcAft>
                <a:spcPts val="0"/>
              </a:spcAft>
              <a:buClr>
                <a:srgbClr val="4A4A4A"/>
              </a:buClr>
              <a:buSzPts val="1800"/>
              <a:buChar char="•"/>
            </a:pPr>
            <a:r>
              <a:rPr lang="en-US">
                <a:latin typeface="Calibri"/>
                <a:ea typeface="Calibri"/>
                <a:cs typeface="Calibri"/>
                <a:sym typeface="Calibri"/>
              </a:rPr>
              <a:t>e.g., gender or race</a:t>
            </a:r>
            <a:endParaRPr/>
          </a:p>
          <a:p>
            <a:pPr indent="-457200" lvl="0" marL="609596" rtl="0" algn="l">
              <a:lnSpc>
                <a:spcPct val="100000"/>
              </a:lnSpc>
              <a:spcBef>
                <a:spcPts val="0"/>
              </a:spcBef>
              <a:spcAft>
                <a:spcPts val="0"/>
              </a:spcAft>
              <a:buClr>
                <a:srgbClr val="4A4A4A"/>
              </a:buClr>
              <a:buSzPts val="1800"/>
              <a:buChar char="•"/>
            </a:pPr>
            <a:r>
              <a:rPr lang="en-US">
                <a:latin typeface="Calibri"/>
                <a:ea typeface="Calibri"/>
                <a:cs typeface="Calibri"/>
                <a:sym typeface="Calibri"/>
              </a:rPr>
              <a:t>Debias data to remove correlations* with x</a:t>
            </a:r>
            <a:r>
              <a:rPr baseline="-25000" lang="en-US">
                <a:latin typeface="Calibri"/>
                <a:ea typeface="Calibri"/>
                <a:cs typeface="Calibri"/>
                <a:sym typeface="Calibri"/>
              </a:rPr>
              <a:t>p</a:t>
            </a:r>
            <a:endParaRPr>
              <a:latin typeface="Calibri"/>
              <a:ea typeface="Calibri"/>
              <a:cs typeface="Calibri"/>
              <a:sym typeface="Calibri"/>
            </a:endParaRPr>
          </a:p>
          <a:p>
            <a:pPr indent="-457200" lvl="1" marL="1066796" rtl="0" algn="l">
              <a:lnSpc>
                <a:spcPct val="100000"/>
              </a:lnSpc>
              <a:spcBef>
                <a:spcPts val="0"/>
              </a:spcBef>
              <a:spcAft>
                <a:spcPts val="0"/>
              </a:spcAft>
              <a:buClr>
                <a:srgbClr val="4A4A4A"/>
              </a:buClr>
              <a:buSzPts val="1800"/>
              <a:buChar char="•"/>
            </a:pPr>
            <a:r>
              <a:rPr lang="en-US">
                <a:latin typeface="Calibri"/>
                <a:ea typeface="Calibri"/>
                <a:cs typeface="Calibri"/>
                <a:sym typeface="Calibri"/>
              </a:rPr>
              <a:t>Shift the distribution of data so that it does not generate Simpson’s paradox </a:t>
            </a:r>
            <a:endParaRPr/>
          </a:p>
          <a:p>
            <a:pPr indent="-342899" lvl="0" marL="609596" rtl="0" algn="l">
              <a:lnSpc>
                <a:spcPct val="100000"/>
              </a:lnSpc>
              <a:spcBef>
                <a:spcPts val="0"/>
              </a:spcBef>
              <a:spcAft>
                <a:spcPts val="0"/>
              </a:spcAft>
              <a:buClr>
                <a:srgbClr val="4A4A4A"/>
              </a:buClr>
              <a:buSzPts val="1800"/>
              <a:buNone/>
            </a:pPr>
            <a:r>
              <a:t/>
            </a:r>
            <a:endParaRPr>
              <a:latin typeface="Calibri"/>
              <a:ea typeface="Calibri"/>
              <a:cs typeface="Calibri"/>
              <a:sym typeface="Calibri"/>
            </a:endParaRPr>
          </a:p>
          <a:p>
            <a:pPr indent="0" lvl="0" marL="0" rtl="0" algn="l">
              <a:lnSpc>
                <a:spcPct val="115000"/>
              </a:lnSpc>
              <a:spcBef>
                <a:spcPts val="0"/>
              </a:spcBef>
              <a:spcAft>
                <a:spcPts val="0"/>
              </a:spcAft>
              <a:buClr>
                <a:schemeClr val="dk1"/>
              </a:buClr>
              <a:buSzPts val="2400"/>
              <a:buNone/>
            </a:pPr>
            <a:r>
              <a:t/>
            </a:r>
            <a:endParaRPr sz="2400">
              <a:solidFill>
                <a:srgbClr val="4A4A4A"/>
              </a:solidFill>
              <a:latin typeface="Calibri"/>
              <a:ea typeface="Calibri"/>
              <a:cs typeface="Calibri"/>
              <a:sym typeface="Calibri"/>
            </a:endParaRPr>
          </a:p>
        </p:txBody>
      </p:sp>
      <p:sp>
        <p:nvSpPr>
          <p:cNvPr id="574" name="Google Shape;574;p38"/>
          <p:cNvSpPr/>
          <p:nvPr/>
        </p:nvSpPr>
        <p:spPr>
          <a:xfrm>
            <a:off x="10757999" y="1372384"/>
            <a:ext cx="712400" cy="719600"/>
          </a:xfrm>
          <a:prstGeom prst="ellipse">
            <a:avLst/>
          </a:prstGeom>
          <a:noFill/>
          <a:ln cap="flat" cmpd="sng" w="9525">
            <a:solidFill>
              <a:srgbClr val="00FF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5" name="Google Shape;575;p38"/>
          <p:cNvSpPr/>
          <p:nvPr/>
        </p:nvSpPr>
        <p:spPr>
          <a:xfrm>
            <a:off x="9384465" y="1527484"/>
            <a:ext cx="1158400" cy="1170000"/>
          </a:xfrm>
          <a:prstGeom prst="ellipse">
            <a:avLst/>
          </a:prstGeom>
          <a:noFill/>
          <a:ln cap="flat" cmpd="sng" w="9525">
            <a:solidFill>
              <a:srgbClr val="FFD9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6" name="Google Shape;576;p38"/>
          <p:cNvSpPr/>
          <p:nvPr/>
        </p:nvSpPr>
        <p:spPr>
          <a:xfrm>
            <a:off x="10025615" y="1046584"/>
            <a:ext cx="866800" cy="875600"/>
          </a:xfrm>
          <a:prstGeom prst="ellipse">
            <a:avLst/>
          </a:prstGeom>
          <a:noFill/>
          <a:ln cap="flat" cmpd="sng" w="952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7" name="Google Shape;577;p38"/>
          <p:cNvSpPr/>
          <p:nvPr/>
        </p:nvSpPr>
        <p:spPr>
          <a:xfrm>
            <a:off x="10474465" y="11772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8" name="Google Shape;578;p38"/>
          <p:cNvSpPr/>
          <p:nvPr/>
        </p:nvSpPr>
        <p:spPr>
          <a:xfrm>
            <a:off x="10256865" y="13620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9" name="Google Shape;579;p38"/>
          <p:cNvSpPr/>
          <p:nvPr/>
        </p:nvSpPr>
        <p:spPr>
          <a:xfrm>
            <a:off x="10474465" y="15023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0" name="Google Shape;580;p38"/>
          <p:cNvSpPr/>
          <p:nvPr/>
        </p:nvSpPr>
        <p:spPr>
          <a:xfrm>
            <a:off x="10907965" y="15652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1" name="Google Shape;581;p38"/>
          <p:cNvSpPr/>
          <p:nvPr/>
        </p:nvSpPr>
        <p:spPr>
          <a:xfrm>
            <a:off x="11049232" y="18505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2" name="Google Shape;582;p38"/>
          <p:cNvSpPr/>
          <p:nvPr/>
        </p:nvSpPr>
        <p:spPr>
          <a:xfrm>
            <a:off x="11143499" y="17587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3" name="Google Shape;583;p38"/>
          <p:cNvSpPr/>
          <p:nvPr/>
        </p:nvSpPr>
        <p:spPr>
          <a:xfrm>
            <a:off x="10296065" y="17531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4" name="Google Shape;584;p38"/>
          <p:cNvSpPr/>
          <p:nvPr/>
        </p:nvSpPr>
        <p:spPr>
          <a:xfrm>
            <a:off x="9583665" y="17531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5" name="Google Shape;585;p38"/>
          <p:cNvSpPr/>
          <p:nvPr/>
        </p:nvSpPr>
        <p:spPr>
          <a:xfrm>
            <a:off x="10019665" y="18505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6" name="Google Shape;586;p38"/>
          <p:cNvSpPr/>
          <p:nvPr/>
        </p:nvSpPr>
        <p:spPr>
          <a:xfrm>
            <a:off x="9636865" y="20870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7" name="Google Shape;587;p38"/>
          <p:cNvSpPr/>
          <p:nvPr/>
        </p:nvSpPr>
        <p:spPr>
          <a:xfrm>
            <a:off x="10130865" y="20870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8" name="Google Shape;588;p38"/>
          <p:cNvSpPr/>
          <p:nvPr/>
        </p:nvSpPr>
        <p:spPr>
          <a:xfrm>
            <a:off x="9883865" y="20870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9" name="Google Shape;589;p38"/>
          <p:cNvSpPr/>
          <p:nvPr/>
        </p:nvSpPr>
        <p:spPr>
          <a:xfrm>
            <a:off x="10087065" y="22902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0" name="Google Shape;590;p38"/>
          <p:cNvSpPr/>
          <p:nvPr/>
        </p:nvSpPr>
        <p:spPr>
          <a:xfrm>
            <a:off x="9786965" y="21583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1" name="Google Shape;591;p38"/>
          <p:cNvSpPr/>
          <p:nvPr/>
        </p:nvSpPr>
        <p:spPr>
          <a:xfrm>
            <a:off x="9797265" y="18505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2" name="Google Shape;592;p38"/>
          <p:cNvSpPr/>
          <p:nvPr/>
        </p:nvSpPr>
        <p:spPr>
          <a:xfrm>
            <a:off x="10363399" y="14577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3" name="Google Shape;593;p38"/>
          <p:cNvSpPr/>
          <p:nvPr/>
        </p:nvSpPr>
        <p:spPr>
          <a:xfrm>
            <a:off x="11259265" y="18505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4" name="Google Shape;594;p38"/>
          <p:cNvSpPr/>
          <p:nvPr/>
        </p:nvSpPr>
        <p:spPr>
          <a:xfrm>
            <a:off x="10692065" y="13620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5" name="Google Shape;595;p38"/>
          <p:cNvSpPr/>
          <p:nvPr/>
        </p:nvSpPr>
        <p:spPr>
          <a:xfrm>
            <a:off x="10237265" y="1666051"/>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6" name="Google Shape;596;p38"/>
          <p:cNvSpPr/>
          <p:nvPr/>
        </p:nvSpPr>
        <p:spPr>
          <a:xfrm>
            <a:off x="9458065" y="19037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7" name="Google Shape;597;p38"/>
          <p:cNvSpPr/>
          <p:nvPr/>
        </p:nvSpPr>
        <p:spPr>
          <a:xfrm>
            <a:off x="10638865" y="11772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8" name="Google Shape;598;p38"/>
          <p:cNvSpPr/>
          <p:nvPr/>
        </p:nvSpPr>
        <p:spPr>
          <a:xfrm>
            <a:off x="10190932" y="22385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9" name="Google Shape;599;p38"/>
          <p:cNvSpPr/>
          <p:nvPr/>
        </p:nvSpPr>
        <p:spPr>
          <a:xfrm>
            <a:off x="9937065" y="22164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0" name="Google Shape;600;p38"/>
          <p:cNvSpPr/>
          <p:nvPr/>
        </p:nvSpPr>
        <p:spPr>
          <a:xfrm>
            <a:off x="10310065" y="15232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1" name="Google Shape;601;p38"/>
          <p:cNvSpPr txBox="1"/>
          <p:nvPr>
            <p:ph idx="12" type="sldNum"/>
          </p:nvPr>
        </p:nvSpPr>
        <p:spPr>
          <a:xfrm>
            <a:off x="4903573" y="6333331"/>
            <a:ext cx="2743200" cy="365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602" name="Google Shape;602;p38"/>
          <p:cNvSpPr/>
          <p:nvPr/>
        </p:nvSpPr>
        <p:spPr>
          <a:xfrm>
            <a:off x="10222865" y="20537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3" name="Google Shape;603;p38"/>
          <p:cNvSpPr/>
          <p:nvPr/>
        </p:nvSpPr>
        <p:spPr>
          <a:xfrm>
            <a:off x="11035665" y="16473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4" name="Google Shape;604;p38"/>
          <p:cNvSpPr/>
          <p:nvPr/>
        </p:nvSpPr>
        <p:spPr>
          <a:xfrm>
            <a:off x="9937065" y="20463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5" name="Google Shape;605;p38"/>
          <p:cNvSpPr/>
          <p:nvPr/>
        </p:nvSpPr>
        <p:spPr>
          <a:xfrm>
            <a:off x="9908465" y="18762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6" name="Google Shape;606;p38"/>
          <p:cNvSpPr/>
          <p:nvPr/>
        </p:nvSpPr>
        <p:spPr>
          <a:xfrm>
            <a:off x="9786965" y="20044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7" name="Google Shape;607;p38"/>
          <p:cNvSpPr/>
          <p:nvPr/>
        </p:nvSpPr>
        <p:spPr>
          <a:xfrm>
            <a:off x="10907965" y="17055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8" name="Google Shape;608;p38"/>
          <p:cNvSpPr/>
          <p:nvPr/>
        </p:nvSpPr>
        <p:spPr>
          <a:xfrm>
            <a:off x="10474465" y="13523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9" name="Google Shape;609;p38"/>
          <p:cNvSpPr/>
          <p:nvPr/>
        </p:nvSpPr>
        <p:spPr>
          <a:xfrm>
            <a:off x="10982465" y="17587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10" name="Google Shape;610;p38"/>
          <p:cNvSpPr/>
          <p:nvPr/>
        </p:nvSpPr>
        <p:spPr>
          <a:xfrm>
            <a:off x="10190932" y="14577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11" name="Google Shape;611;p38"/>
          <p:cNvSpPr/>
          <p:nvPr/>
        </p:nvSpPr>
        <p:spPr>
          <a:xfrm>
            <a:off x="10372865" y="125078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612" name="Google Shape;612;p38"/>
          <p:cNvCxnSpPr/>
          <p:nvPr/>
        </p:nvCxnSpPr>
        <p:spPr>
          <a:xfrm rot="10800000">
            <a:off x="8964300" y="1046584"/>
            <a:ext cx="0" cy="1946209"/>
          </a:xfrm>
          <a:prstGeom prst="straightConnector1">
            <a:avLst/>
          </a:prstGeom>
          <a:noFill/>
          <a:ln cap="flat" cmpd="sng" w="9525">
            <a:solidFill>
              <a:schemeClr val="dk2"/>
            </a:solidFill>
            <a:prstDash val="solid"/>
            <a:round/>
            <a:headEnd len="sm" w="sm" type="none"/>
            <a:tailEnd len="med" w="med" type="triangle"/>
          </a:ln>
        </p:spPr>
      </p:cxnSp>
      <p:cxnSp>
        <p:nvCxnSpPr>
          <p:cNvPr id="613" name="Google Shape;613;p38"/>
          <p:cNvCxnSpPr/>
          <p:nvPr/>
        </p:nvCxnSpPr>
        <p:spPr>
          <a:xfrm>
            <a:off x="8976829" y="2980227"/>
            <a:ext cx="2796000" cy="12400"/>
          </a:xfrm>
          <a:prstGeom prst="straightConnector1">
            <a:avLst/>
          </a:prstGeom>
          <a:noFill/>
          <a:ln cap="flat" cmpd="sng" w="9525">
            <a:solidFill>
              <a:schemeClr val="dk2"/>
            </a:solidFill>
            <a:prstDash val="solid"/>
            <a:round/>
            <a:headEnd len="sm" w="sm" type="none"/>
            <a:tailEnd len="med" w="med" type="triangle"/>
          </a:ln>
        </p:spPr>
      </p:cxnSp>
      <p:sp>
        <p:nvSpPr>
          <p:cNvPr id="614" name="Google Shape;614;p38"/>
          <p:cNvSpPr txBox="1"/>
          <p:nvPr/>
        </p:nvSpPr>
        <p:spPr>
          <a:xfrm>
            <a:off x="10226517" y="2867556"/>
            <a:ext cx="448800" cy="576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Caveat"/>
              <a:buNone/>
            </a:pPr>
            <a:r>
              <a:rPr b="1" i="0" lang="en-US" sz="1733" u="none" cap="none" strike="noStrike">
                <a:solidFill>
                  <a:srgbClr val="000000"/>
                </a:solidFill>
                <a:latin typeface="Caveat"/>
                <a:ea typeface="Caveat"/>
                <a:cs typeface="Caveat"/>
                <a:sym typeface="Caveat"/>
              </a:rPr>
              <a:t>X</a:t>
            </a:r>
            <a:r>
              <a:rPr b="1" baseline="-25000" i="0" lang="en-US" sz="1733" u="none" cap="none" strike="noStrike">
                <a:solidFill>
                  <a:srgbClr val="000000"/>
                </a:solidFill>
                <a:latin typeface="Caveat"/>
                <a:ea typeface="Caveat"/>
                <a:cs typeface="Caveat"/>
                <a:sym typeface="Caveat"/>
              </a:rPr>
              <a:t>1 </a:t>
            </a:r>
            <a:endParaRPr b="0" i="0" sz="1800" u="none" cap="none" strike="noStrike">
              <a:solidFill>
                <a:srgbClr val="000000"/>
              </a:solidFill>
              <a:latin typeface="Helvetica Neue"/>
              <a:ea typeface="Helvetica Neue"/>
              <a:cs typeface="Helvetica Neue"/>
              <a:sym typeface="Helvetica Neue"/>
            </a:endParaRPr>
          </a:p>
        </p:txBody>
      </p:sp>
      <p:sp>
        <p:nvSpPr>
          <p:cNvPr id="615" name="Google Shape;615;p38"/>
          <p:cNvSpPr txBox="1"/>
          <p:nvPr/>
        </p:nvSpPr>
        <p:spPr>
          <a:xfrm>
            <a:off x="8640767" y="1657144"/>
            <a:ext cx="448800" cy="576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Caveat"/>
              <a:buNone/>
            </a:pPr>
            <a:r>
              <a:rPr b="1" i="0" lang="en-US" sz="1733" u="none" cap="none" strike="noStrike">
                <a:solidFill>
                  <a:srgbClr val="000000"/>
                </a:solidFill>
                <a:latin typeface="Caveat"/>
                <a:ea typeface="Caveat"/>
                <a:cs typeface="Caveat"/>
                <a:sym typeface="Caveat"/>
              </a:rPr>
              <a:t>Y</a:t>
            </a:r>
            <a:endParaRPr b="0" i="0" sz="1800" u="none" cap="none" strike="noStrike">
              <a:solidFill>
                <a:srgbClr val="000000"/>
              </a:solidFill>
              <a:latin typeface="Helvetica Neue"/>
              <a:ea typeface="Helvetica Neue"/>
              <a:cs typeface="Helvetica Neue"/>
              <a:sym typeface="Helvetica Neue"/>
            </a:endParaRPr>
          </a:p>
        </p:txBody>
      </p:sp>
      <p:grpSp>
        <p:nvGrpSpPr>
          <p:cNvPr id="616" name="Google Shape;616;p38"/>
          <p:cNvGrpSpPr/>
          <p:nvPr/>
        </p:nvGrpSpPr>
        <p:grpSpPr>
          <a:xfrm>
            <a:off x="518643" y="5724591"/>
            <a:ext cx="11263725" cy="1018755"/>
            <a:chOff x="583379" y="5630859"/>
            <a:chExt cx="11263725" cy="1018755"/>
          </a:xfrm>
        </p:grpSpPr>
        <p:sp>
          <p:nvSpPr>
            <p:cNvPr id="617" name="Google Shape;617;p38"/>
            <p:cNvSpPr/>
            <p:nvPr/>
          </p:nvSpPr>
          <p:spPr>
            <a:xfrm>
              <a:off x="583380" y="5630859"/>
              <a:ext cx="1404690" cy="480960"/>
            </a:xfrm>
            <a:prstGeom prst="roundRect">
              <a:avLst>
                <a:gd fmla="val 16667" name="adj"/>
              </a:avLst>
            </a:prstGeom>
            <a:solidFill>
              <a:srgbClr val="7F7F7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Rockwell"/>
                <a:buNone/>
              </a:pPr>
              <a:r>
                <a:rPr b="1" i="0" lang="en-US" sz="1800" u="none" cap="none" strike="noStrike">
                  <a:solidFill>
                    <a:srgbClr val="FFFFFF"/>
                  </a:solidFill>
                  <a:latin typeface="Rockwell"/>
                  <a:ea typeface="Rockwell"/>
                  <a:cs typeface="Rockwell"/>
                  <a:sym typeface="Rockwell"/>
                </a:rPr>
                <a:t>METHOD</a:t>
              </a:r>
              <a:endParaRPr b="1" i="0" sz="1800" u="none" cap="none" strike="noStrike">
                <a:solidFill>
                  <a:srgbClr val="FFFFFF"/>
                </a:solidFill>
                <a:latin typeface="Rockwell"/>
                <a:ea typeface="Rockwell"/>
                <a:cs typeface="Rockwell"/>
                <a:sym typeface="Rockwell"/>
              </a:endParaRPr>
            </a:p>
          </p:txBody>
        </p:sp>
        <p:sp>
          <p:nvSpPr>
            <p:cNvPr id="618" name="Google Shape;618;p38"/>
            <p:cNvSpPr/>
            <p:nvPr/>
          </p:nvSpPr>
          <p:spPr>
            <a:xfrm>
              <a:off x="583379" y="6055205"/>
              <a:ext cx="11263725" cy="594409"/>
            </a:xfrm>
            <a:prstGeom prst="rect">
              <a:avLst/>
            </a:prstGeom>
            <a:solidFill>
              <a:srgbClr val="D8D8D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Rockwell"/>
                <a:buNone/>
              </a:pPr>
              <a:r>
                <a:rPr b="0" i="0" lang="en-US" sz="1800" u="none" cap="none" strike="noStrike">
                  <a:solidFill>
                    <a:srgbClr val="000000"/>
                  </a:solidFill>
                  <a:latin typeface="Rockwell"/>
                  <a:ea typeface="Rockwell"/>
                  <a:cs typeface="Rockwell"/>
                  <a:sym typeface="Rockwell"/>
                </a:rPr>
                <a:t>He, Burghardt &amp; Lerman. (2020). A Geometric Solution to Fair Representations</a:t>
              </a:r>
              <a:r>
                <a:rPr b="0" i="1" lang="en-US" sz="1800" u="none" cap="none" strike="noStrike">
                  <a:solidFill>
                    <a:srgbClr val="000000"/>
                  </a:solidFill>
                  <a:latin typeface="Rockwell"/>
                  <a:ea typeface="Rockwell"/>
                  <a:cs typeface="Rockwell"/>
                  <a:sym typeface="Rockwell"/>
                </a:rPr>
                <a:t>. In AIES. </a:t>
              </a:r>
              <a:endParaRPr/>
            </a:p>
            <a:p>
              <a:pPr indent="0" lvl="0" marL="0" marR="0" rtl="0" algn="l">
                <a:lnSpc>
                  <a:spcPct val="100000"/>
                </a:lnSpc>
                <a:spcBef>
                  <a:spcPts val="0"/>
                </a:spcBef>
                <a:spcAft>
                  <a:spcPts val="0"/>
                </a:spcAft>
                <a:buClr>
                  <a:srgbClr val="000000"/>
                </a:buClr>
                <a:buSzPts val="1800"/>
                <a:buFont typeface="Rockwell"/>
                <a:buNone/>
              </a:pPr>
              <a:r>
                <a:rPr b="0" i="1" lang="en-US" sz="1800" u="none" cap="none" strike="noStrike">
                  <a:solidFill>
                    <a:srgbClr val="000000"/>
                  </a:solidFill>
                  <a:latin typeface="Rockwell"/>
                  <a:ea typeface="Rockwell"/>
                  <a:cs typeface="Rockwell"/>
                  <a:sym typeface="Rockwell"/>
                </a:rPr>
                <a:t>Code: </a:t>
              </a:r>
              <a:r>
                <a:rPr b="0" i="0" lang="en-US" sz="1800" u="sng" cap="none" strike="noStrike">
                  <a:solidFill>
                    <a:srgbClr val="0432FF"/>
                  </a:solidFill>
                  <a:latin typeface="Rockwell"/>
                  <a:ea typeface="Rockwell"/>
                  <a:cs typeface="Rockwell"/>
                  <a:sym typeface="Rockwell"/>
                </a:rPr>
                <a:t>https://github.com/</a:t>
              </a:r>
              <a:r>
                <a:rPr b="0" i="0" lang="en-US" sz="1800" u="sng" cap="none" strike="noStrike">
                  <a:solidFill>
                    <a:srgbClr val="0432FF"/>
                  </a:solidFill>
                  <a:latin typeface="Rockwell"/>
                  <a:ea typeface="Rockwell"/>
                  <a:cs typeface="Rockwell"/>
                  <a:sym typeface="Rockwell"/>
                  <a:hlinkClick r:id="rId3">
                    <a:extLst>
                      <a:ext uri="{A12FA001-AC4F-418D-AE19-62706E023703}">
                        <ahyp:hlinkClr val="tx"/>
                      </a:ext>
                    </a:extLst>
                  </a:hlinkClick>
                </a:rPr>
                <a:t>yuziheusc</a:t>
              </a:r>
              <a:r>
                <a:rPr b="0" i="0" lang="en-US" sz="1800" u="sng" cap="none" strike="noStrike">
                  <a:solidFill>
                    <a:srgbClr val="0432FF"/>
                  </a:solidFill>
                  <a:latin typeface="Rockwell"/>
                  <a:ea typeface="Rockwell"/>
                  <a:cs typeface="Rockwell"/>
                  <a:sym typeface="Rockwell"/>
                </a:rPr>
                <a:t>/fair_linear</a:t>
              </a:r>
              <a:endParaRPr b="0" i="0" sz="1800" u="sng" cap="none" strike="noStrike">
                <a:solidFill>
                  <a:srgbClr val="0432FF"/>
                </a:solidFill>
                <a:latin typeface="Rockwell"/>
                <a:ea typeface="Rockwell"/>
                <a:cs typeface="Rockwell"/>
                <a:sym typeface="Rockwell"/>
              </a:endParaRPr>
            </a:p>
          </p:txBody>
        </p:sp>
      </p:grpSp>
      <p:sp>
        <p:nvSpPr>
          <p:cNvPr id="619" name="Google Shape;619;p38"/>
          <p:cNvSpPr txBox="1"/>
          <p:nvPr/>
        </p:nvSpPr>
        <p:spPr>
          <a:xfrm>
            <a:off x="9320439" y="1036484"/>
            <a:ext cx="721291" cy="576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Caveat"/>
              <a:buNone/>
            </a:pPr>
            <a:r>
              <a:rPr b="1" i="0" lang="en-US" sz="1733" u="none" cap="none" strike="noStrike">
                <a:solidFill>
                  <a:srgbClr val="000000"/>
                </a:solidFill>
                <a:latin typeface="Caveat"/>
                <a:ea typeface="Caveat"/>
                <a:cs typeface="Caveat"/>
                <a:sym typeface="Caveat"/>
              </a:rPr>
              <a:t>X</a:t>
            </a:r>
            <a:r>
              <a:rPr b="1" baseline="-25000" i="0" lang="en-US" sz="1733" u="none" cap="none" strike="noStrike">
                <a:solidFill>
                  <a:srgbClr val="000000"/>
                </a:solidFill>
                <a:latin typeface="Caveat"/>
                <a:ea typeface="Caveat"/>
                <a:cs typeface="Caveat"/>
                <a:sym typeface="Caveat"/>
              </a:rPr>
              <a:t>p</a:t>
            </a:r>
            <a:r>
              <a:rPr b="1" i="0" lang="en-US" sz="1733" u="none" cap="none" strike="noStrike">
                <a:solidFill>
                  <a:srgbClr val="000000"/>
                </a:solidFill>
                <a:latin typeface="Caveat"/>
                <a:ea typeface="Caveat"/>
                <a:cs typeface="Caveat"/>
                <a:sym typeface="Caveat"/>
              </a:rPr>
              <a:t>=1</a:t>
            </a:r>
            <a:r>
              <a:rPr b="1" baseline="-25000" i="0" lang="en-US" sz="1733" u="none" cap="none" strike="noStrike">
                <a:solidFill>
                  <a:srgbClr val="000000"/>
                </a:solidFill>
                <a:latin typeface="Caveat"/>
                <a:ea typeface="Caveat"/>
                <a:cs typeface="Caveat"/>
                <a:sym typeface="Caveat"/>
              </a:rPr>
              <a:t> </a:t>
            </a:r>
            <a:endParaRPr b="0" i="0" sz="1800" u="none" cap="none" strike="noStrike">
              <a:solidFill>
                <a:srgbClr val="000000"/>
              </a:solidFill>
              <a:latin typeface="Helvetica Neue"/>
              <a:ea typeface="Helvetica Neue"/>
              <a:cs typeface="Helvetica Neue"/>
              <a:sym typeface="Helvetica Neue"/>
            </a:endParaRPr>
          </a:p>
        </p:txBody>
      </p:sp>
      <p:sp>
        <p:nvSpPr>
          <p:cNvPr id="620" name="Google Shape;620;p38"/>
          <p:cNvSpPr txBox="1"/>
          <p:nvPr/>
        </p:nvSpPr>
        <p:spPr>
          <a:xfrm>
            <a:off x="10171124" y="529052"/>
            <a:ext cx="721291" cy="576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Caveat"/>
              <a:buNone/>
            </a:pPr>
            <a:r>
              <a:rPr b="1" i="0" lang="en-US" sz="1733" u="none" cap="none" strike="noStrike">
                <a:solidFill>
                  <a:srgbClr val="000000"/>
                </a:solidFill>
                <a:latin typeface="Caveat"/>
                <a:ea typeface="Caveat"/>
                <a:cs typeface="Caveat"/>
                <a:sym typeface="Caveat"/>
              </a:rPr>
              <a:t>X</a:t>
            </a:r>
            <a:r>
              <a:rPr b="1" baseline="-25000" i="0" lang="en-US" sz="1733" u="none" cap="none" strike="noStrike">
                <a:solidFill>
                  <a:srgbClr val="000000"/>
                </a:solidFill>
                <a:latin typeface="Caveat"/>
                <a:ea typeface="Caveat"/>
                <a:cs typeface="Caveat"/>
                <a:sym typeface="Caveat"/>
              </a:rPr>
              <a:t>p</a:t>
            </a:r>
            <a:r>
              <a:rPr b="1" i="0" lang="en-US" sz="1733" u="none" cap="none" strike="noStrike">
                <a:solidFill>
                  <a:srgbClr val="000000"/>
                </a:solidFill>
                <a:latin typeface="Caveat"/>
                <a:ea typeface="Caveat"/>
                <a:cs typeface="Caveat"/>
                <a:sym typeface="Caveat"/>
              </a:rPr>
              <a:t>=2</a:t>
            </a:r>
            <a:r>
              <a:rPr b="1" baseline="-25000" i="0" lang="en-US" sz="1733" u="none" cap="none" strike="noStrike">
                <a:solidFill>
                  <a:srgbClr val="000000"/>
                </a:solidFill>
                <a:latin typeface="Caveat"/>
                <a:ea typeface="Caveat"/>
                <a:cs typeface="Caveat"/>
                <a:sym typeface="Caveat"/>
              </a:rPr>
              <a:t> </a:t>
            </a:r>
            <a:endParaRPr b="0" i="0" sz="1800" u="none" cap="none" strike="noStrike">
              <a:solidFill>
                <a:srgbClr val="000000"/>
              </a:solidFill>
              <a:latin typeface="Helvetica Neue"/>
              <a:ea typeface="Helvetica Neue"/>
              <a:cs typeface="Helvetica Neue"/>
              <a:sym typeface="Helvetica Neue"/>
            </a:endParaRPr>
          </a:p>
        </p:txBody>
      </p:sp>
      <p:sp>
        <p:nvSpPr>
          <p:cNvPr id="621" name="Google Shape;621;p38"/>
          <p:cNvSpPr txBox="1"/>
          <p:nvPr/>
        </p:nvSpPr>
        <p:spPr>
          <a:xfrm>
            <a:off x="11181525" y="1110455"/>
            <a:ext cx="721291" cy="576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Caveat"/>
              <a:buNone/>
            </a:pPr>
            <a:r>
              <a:rPr b="1" i="0" lang="en-US" sz="1733" u="none" cap="none" strike="noStrike">
                <a:solidFill>
                  <a:srgbClr val="000000"/>
                </a:solidFill>
                <a:latin typeface="Caveat"/>
                <a:ea typeface="Caveat"/>
                <a:cs typeface="Caveat"/>
                <a:sym typeface="Caveat"/>
              </a:rPr>
              <a:t>X</a:t>
            </a:r>
            <a:r>
              <a:rPr b="1" baseline="-25000" i="0" lang="en-US" sz="1733" u="none" cap="none" strike="noStrike">
                <a:solidFill>
                  <a:srgbClr val="000000"/>
                </a:solidFill>
                <a:latin typeface="Caveat"/>
                <a:ea typeface="Caveat"/>
                <a:cs typeface="Caveat"/>
                <a:sym typeface="Caveat"/>
              </a:rPr>
              <a:t>p</a:t>
            </a:r>
            <a:r>
              <a:rPr b="1" i="0" lang="en-US" sz="1733" u="none" cap="none" strike="noStrike">
                <a:solidFill>
                  <a:srgbClr val="000000"/>
                </a:solidFill>
                <a:latin typeface="Caveat"/>
                <a:ea typeface="Caveat"/>
                <a:cs typeface="Caveat"/>
                <a:sym typeface="Caveat"/>
              </a:rPr>
              <a:t>=3</a:t>
            </a:r>
            <a:r>
              <a:rPr b="1" baseline="-25000" i="0" lang="en-US" sz="1733" u="none" cap="none" strike="noStrike">
                <a:solidFill>
                  <a:srgbClr val="000000"/>
                </a:solidFill>
                <a:latin typeface="Caveat"/>
                <a:ea typeface="Caveat"/>
                <a:cs typeface="Caveat"/>
                <a:sym typeface="Caveat"/>
              </a:rPr>
              <a:t> </a:t>
            </a:r>
            <a:endParaRPr b="0" i="0" sz="1800" u="none" cap="none" strike="noStrike">
              <a:solidFill>
                <a:srgbClr val="000000"/>
              </a:solidFill>
              <a:latin typeface="Helvetica Neue"/>
              <a:ea typeface="Helvetica Neue"/>
              <a:cs typeface="Helvetica Neue"/>
              <a:sym typeface="Helvetica Neue"/>
            </a:endParaRPr>
          </a:p>
        </p:txBody>
      </p:sp>
      <p:sp>
        <p:nvSpPr>
          <p:cNvPr id="622" name="Google Shape;622;p38"/>
          <p:cNvSpPr/>
          <p:nvPr/>
        </p:nvSpPr>
        <p:spPr>
          <a:xfrm>
            <a:off x="10772835" y="4608685"/>
            <a:ext cx="712400" cy="719600"/>
          </a:xfrm>
          <a:prstGeom prst="ellipse">
            <a:avLst/>
          </a:prstGeom>
          <a:noFill/>
          <a:ln cap="flat" cmpd="sng" w="9525">
            <a:solidFill>
              <a:srgbClr val="00FF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23" name="Google Shape;623;p38"/>
          <p:cNvSpPr/>
          <p:nvPr/>
        </p:nvSpPr>
        <p:spPr>
          <a:xfrm>
            <a:off x="9399301" y="4057197"/>
            <a:ext cx="1158400" cy="1170000"/>
          </a:xfrm>
          <a:prstGeom prst="ellipse">
            <a:avLst/>
          </a:prstGeom>
          <a:noFill/>
          <a:ln cap="flat" cmpd="sng" w="9525">
            <a:solidFill>
              <a:srgbClr val="FFD9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24" name="Google Shape;624;p38"/>
          <p:cNvSpPr/>
          <p:nvPr/>
        </p:nvSpPr>
        <p:spPr>
          <a:xfrm>
            <a:off x="10040451" y="4158193"/>
            <a:ext cx="866800" cy="875600"/>
          </a:xfrm>
          <a:prstGeom prst="ellipse">
            <a:avLst/>
          </a:prstGeom>
          <a:noFill/>
          <a:ln cap="flat" cmpd="sng" w="952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25" name="Google Shape;625;p38"/>
          <p:cNvSpPr/>
          <p:nvPr/>
        </p:nvSpPr>
        <p:spPr>
          <a:xfrm>
            <a:off x="10489301" y="450710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26" name="Google Shape;626;p38"/>
          <p:cNvSpPr/>
          <p:nvPr/>
        </p:nvSpPr>
        <p:spPr>
          <a:xfrm>
            <a:off x="10271701" y="4473693"/>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27" name="Google Shape;627;p38"/>
          <p:cNvSpPr/>
          <p:nvPr/>
        </p:nvSpPr>
        <p:spPr>
          <a:xfrm>
            <a:off x="10489301" y="4613993"/>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28" name="Google Shape;628;p38"/>
          <p:cNvSpPr/>
          <p:nvPr/>
        </p:nvSpPr>
        <p:spPr>
          <a:xfrm>
            <a:off x="10922801" y="4967841"/>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29" name="Google Shape;629;p38"/>
          <p:cNvSpPr/>
          <p:nvPr/>
        </p:nvSpPr>
        <p:spPr>
          <a:xfrm>
            <a:off x="11064068" y="5086885"/>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30" name="Google Shape;630;p38"/>
          <p:cNvSpPr/>
          <p:nvPr/>
        </p:nvSpPr>
        <p:spPr>
          <a:xfrm>
            <a:off x="11158335" y="4995085"/>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31" name="Google Shape;631;p38"/>
          <p:cNvSpPr/>
          <p:nvPr/>
        </p:nvSpPr>
        <p:spPr>
          <a:xfrm>
            <a:off x="10310901" y="4864793"/>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32" name="Google Shape;632;p38"/>
          <p:cNvSpPr/>
          <p:nvPr/>
        </p:nvSpPr>
        <p:spPr>
          <a:xfrm>
            <a:off x="9598501" y="4282897"/>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33" name="Google Shape;633;p38"/>
          <p:cNvSpPr/>
          <p:nvPr/>
        </p:nvSpPr>
        <p:spPr>
          <a:xfrm>
            <a:off x="10034501" y="4380297"/>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34" name="Google Shape;634;p38"/>
          <p:cNvSpPr/>
          <p:nvPr/>
        </p:nvSpPr>
        <p:spPr>
          <a:xfrm>
            <a:off x="9651701" y="4616797"/>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35" name="Google Shape;635;p38"/>
          <p:cNvSpPr/>
          <p:nvPr/>
        </p:nvSpPr>
        <p:spPr>
          <a:xfrm>
            <a:off x="10145701" y="4918136"/>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36" name="Google Shape;636;p38"/>
          <p:cNvSpPr/>
          <p:nvPr/>
        </p:nvSpPr>
        <p:spPr>
          <a:xfrm>
            <a:off x="9898701" y="4616797"/>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37" name="Google Shape;637;p38"/>
          <p:cNvSpPr/>
          <p:nvPr/>
        </p:nvSpPr>
        <p:spPr>
          <a:xfrm>
            <a:off x="10101901" y="4819997"/>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38" name="Google Shape;638;p38"/>
          <p:cNvSpPr/>
          <p:nvPr/>
        </p:nvSpPr>
        <p:spPr>
          <a:xfrm>
            <a:off x="9801801" y="4688097"/>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39" name="Google Shape;639;p38"/>
          <p:cNvSpPr/>
          <p:nvPr/>
        </p:nvSpPr>
        <p:spPr>
          <a:xfrm>
            <a:off x="9812101" y="4380297"/>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40" name="Google Shape;640;p38"/>
          <p:cNvSpPr/>
          <p:nvPr/>
        </p:nvSpPr>
        <p:spPr>
          <a:xfrm>
            <a:off x="10378235" y="4569393"/>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41" name="Google Shape;641;p38"/>
          <p:cNvSpPr/>
          <p:nvPr/>
        </p:nvSpPr>
        <p:spPr>
          <a:xfrm>
            <a:off x="11274101" y="5086885"/>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42" name="Google Shape;642;p38"/>
          <p:cNvSpPr/>
          <p:nvPr/>
        </p:nvSpPr>
        <p:spPr>
          <a:xfrm>
            <a:off x="10706901" y="469190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43" name="Google Shape;643;p38"/>
          <p:cNvSpPr/>
          <p:nvPr/>
        </p:nvSpPr>
        <p:spPr>
          <a:xfrm>
            <a:off x="10252101" y="4777660"/>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44" name="Google Shape;644;p38"/>
          <p:cNvSpPr/>
          <p:nvPr/>
        </p:nvSpPr>
        <p:spPr>
          <a:xfrm>
            <a:off x="9472901" y="4433497"/>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45" name="Google Shape;645;p38"/>
          <p:cNvSpPr/>
          <p:nvPr/>
        </p:nvSpPr>
        <p:spPr>
          <a:xfrm>
            <a:off x="10653701" y="450710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46" name="Google Shape;646;p38"/>
          <p:cNvSpPr/>
          <p:nvPr/>
        </p:nvSpPr>
        <p:spPr>
          <a:xfrm>
            <a:off x="10205768" y="4934553"/>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47" name="Google Shape;647;p38"/>
          <p:cNvSpPr/>
          <p:nvPr/>
        </p:nvSpPr>
        <p:spPr>
          <a:xfrm>
            <a:off x="9951901" y="4746197"/>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48" name="Google Shape;648;p38"/>
          <p:cNvSpPr/>
          <p:nvPr/>
        </p:nvSpPr>
        <p:spPr>
          <a:xfrm>
            <a:off x="10324901" y="4634893"/>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49" name="Google Shape;649;p38"/>
          <p:cNvSpPr/>
          <p:nvPr/>
        </p:nvSpPr>
        <p:spPr>
          <a:xfrm>
            <a:off x="10237701" y="4884836"/>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50" name="Google Shape;650;p38"/>
          <p:cNvSpPr/>
          <p:nvPr/>
        </p:nvSpPr>
        <p:spPr>
          <a:xfrm>
            <a:off x="11050501" y="4883685"/>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51" name="Google Shape;651;p38"/>
          <p:cNvSpPr/>
          <p:nvPr/>
        </p:nvSpPr>
        <p:spPr>
          <a:xfrm>
            <a:off x="9951901" y="4576097"/>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52" name="Google Shape;652;p38"/>
          <p:cNvSpPr/>
          <p:nvPr/>
        </p:nvSpPr>
        <p:spPr>
          <a:xfrm>
            <a:off x="9923301" y="4405997"/>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53" name="Google Shape;653;p38"/>
          <p:cNvSpPr/>
          <p:nvPr/>
        </p:nvSpPr>
        <p:spPr>
          <a:xfrm>
            <a:off x="9801801" y="4534197"/>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54" name="Google Shape;654;p38"/>
          <p:cNvSpPr/>
          <p:nvPr/>
        </p:nvSpPr>
        <p:spPr>
          <a:xfrm>
            <a:off x="10922801" y="5108141"/>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55" name="Google Shape;655;p38"/>
          <p:cNvSpPr/>
          <p:nvPr/>
        </p:nvSpPr>
        <p:spPr>
          <a:xfrm>
            <a:off x="10489301" y="4297737"/>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56" name="Google Shape;656;p38"/>
          <p:cNvSpPr/>
          <p:nvPr/>
        </p:nvSpPr>
        <p:spPr>
          <a:xfrm>
            <a:off x="10997301" y="4995085"/>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57" name="Google Shape;657;p38"/>
          <p:cNvSpPr/>
          <p:nvPr/>
        </p:nvSpPr>
        <p:spPr>
          <a:xfrm>
            <a:off x="10205768" y="4569393"/>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58" name="Google Shape;658;p38"/>
          <p:cNvSpPr/>
          <p:nvPr/>
        </p:nvSpPr>
        <p:spPr>
          <a:xfrm>
            <a:off x="10387701" y="4580604"/>
            <a:ext cx="53200" cy="53200"/>
          </a:xfrm>
          <a:prstGeom prst="flowChartConnector">
            <a:avLst/>
          </a:prstGeom>
          <a:solidFill>
            <a:srgbClr val="999999"/>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659" name="Google Shape;659;p38"/>
          <p:cNvCxnSpPr/>
          <p:nvPr/>
        </p:nvCxnSpPr>
        <p:spPr>
          <a:xfrm rot="10800000">
            <a:off x="8979136" y="3794508"/>
            <a:ext cx="0" cy="1946209"/>
          </a:xfrm>
          <a:prstGeom prst="straightConnector1">
            <a:avLst/>
          </a:prstGeom>
          <a:noFill/>
          <a:ln cap="flat" cmpd="sng" w="9525">
            <a:solidFill>
              <a:schemeClr val="dk2"/>
            </a:solidFill>
            <a:prstDash val="solid"/>
            <a:round/>
            <a:headEnd len="sm" w="sm" type="none"/>
            <a:tailEnd len="med" w="med" type="triangle"/>
          </a:ln>
        </p:spPr>
      </p:cxnSp>
      <p:cxnSp>
        <p:nvCxnSpPr>
          <p:cNvPr id="660" name="Google Shape;660;p38"/>
          <p:cNvCxnSpPr/>
          <p:nvPr/>
        </p:nvCxnSpPr>
        <p:spPr>
          <a:xfrm>
            <a:off x="8991665" y="5728151"/>
            <a:ext cx="2796000" cy="12400"/>
          </a:xfrm>
          <a:prstGeom prst="straightConnector1">
            <a:avLst/>
          </a:prstGeom>
          <a:noFill/>
          <a:ln cap="flat" cmpd="sng" w="9525">
            <a:solidFill>
              <a:schemeClr val="dk2"/>
            </a:solidFill>
            <a:prstDash val="solid"/>
            <a:round/>
            <a:headEnd len="sm" w="sm" type="none"/>
            <a:tailEnd len="med" w="med" type="triangle"/>
          </a:ln>
        </p:spPr>
      </p:cxnSp>
      <p:sp>
        <p:nvSpPr>
          <p:cNvPr id="661" name="Google Shape;661;p38"/>
          <p:cNvSpPr txBox="1"/>
          <p:nvPr/>
        </p:nvSpPr>
        <p:spPr>
          <a:xfrm>
            <a:off x="10241353" y="5615480"/>
            <a:ext cx="681448" cy="576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Caveat"/>
              <a:buNone/>
            </a:pPr>
            <a:r>
              <a:rPr b="1" i="0" lang="en-US" sz="1733" u="none" cap="none" strike="noStrike">
                <a:solidFill>
                  <a:srgbClr val="000000"/>
                </a:solidFill>
                <a:latin typeface="Caveat"/>
                <a:ea typeface="Caveat"/>
                <a:cs typeface="Caveat"/>
                <a:sym typeface="Caveat"/>
              </a:rPr>
              <a:t>X’</a:t>
            </a:r>
            <a:r>
              <a:rPr b="1" baseline="-25000" i="0" lang="en-US" sz="1733" u="none" cap="none" strike="noStrike">
                <a:solidFill>
                  <a:srgbClr val="000000"/>
                </a:solidFill>
                <a:latin typeface="Caveat"/>
                <a:ea typeface="Caveat"/>
                <a:cs typeface="Caveat"/>
                <a:sym typeface="Caveat"/>
              </a:rPr>
              <a:t>1 </a:t>
            </a:r>
            <a:endParaRPr b="0" i="0" sz="1800" u="none" cap="none" strike="noStrike">
              <a:solidFill>
                <a:srgbClr val="000000"/>
              </a:solidFill>
              <a:latin typeface="Helvetica Neue"/>
              <a:ea typeface="Helvetica Neue"/>
              <a:cs typeface="Helvetica Neue"/>
              <a:sym typeface="Helvetica Neue"/>
            </a:endParaRPr>
          </a:p>
        </p:txBody>
      </p:sp>
      <p:sp>
        <p:nvSpPr>
          <p:cNvPr id="662" name="Google Shape;662;p38"/>
          <p:cNvSpPr txBox="1"/>
          <p:nvPr/>
        </p:nvSpPr>
        <p:spPr>
          <a:xfrm>
            <a:off x="8655603" y="4405068"/>
            <a:ext cx="448800" cy="576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Caveat"/>
              <a:buNone/>
            </a:pPr>
            <a:r>
              <a:rPr b="1" i="0" lang="en-US" sz="1733" u="none" cap="none" strike="noStrike">
                <a:solidFill>
                  <a:srgbClr val="000000"/>
                </a:solidFill>
                <a:latin typeface="Caveat"/>
                <a:ea typeface="Caveat"/>
                <a:cs typeface="Caveat"/>
                <a:sym typeface="Caveat"/>
              </a:rPr>
              <a:t>Y’</a:t>
            </a:r>
            <a:endParaRPr b="0" i="0" sz="1800" u="none" cap="none" strike="noStrike">
              <a:solidFill>
                <a:srgbClr val="000000"/>
              </a:solidFill>
              <a:latin typeface="Helvetica Neue"/>
              <a:ea typeface="Helvetica Neue"/>
              <a:cs typeface="Helvetica Neue"/>
              <a:sym typeface="Helvetica Neue"/>
            </a:endParaRPr>
          </a:p>
        </p:txBody>
      </p:sp>
      <p:sp>
        <p:nvSpPr>
          <p:cNvPr id="663" name="Google Shape;663;p38"/>
          <p:cNvSpPr/>
          <p:nvPr/>
        </p:nvSpPr>
        <p:spPr>
          <a:xfrm>
            <a:off x="10184065" y="3444356"/>
            <a:ext cx="561199" cy="497041"/>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alpha val="98823"/>
          </a:srgbClr>
        </a:solidFill>
      </p:bgPr>
    </p:bg>
    <p:spTree>
      <p:nvGrpSpPr>
        <p:cNvPr id="668" name="Shape 668"/>
        <p:cNvGrpSpPr/>
        <p:nvPr/>
      </p:nvGrpSpPr>
      <p:grpSpPr>
        <a:xfrm>
          <a:off x="0" y="0"/>
          <a:ext cx="0" cy="0"/>
          <a:chOff x="0" y="0"/>
          <a:chExt cx="0" cy="0"/>
        </a:xfrm>
      </p:grpSpPr>
      <p:sp>
        <p:nvSpPr>
          <p:cNvPr id="669" name="Google Shape;669;p39"/>
          <p:cNvSpPr txBox="1"/>
          <p:nvPr>
            <p:ph type="title"/>
          </p:nvPr>
        </p:nvSpPr>
        <p:spPr>
          <a:xfrm>
            <a:off x="5590866" y="517078"/>
            <a:ext cx="6279401"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Rockwell"/>
              <a:buNone/>
            </a:pPr>
            <a:r>
              <a:rPr lang="en-US">
                <a:latin typeface="Rockwell"/>
                <a:ea typeface="Rockwell"/>
                <a:cs typeface="Rockwell"/>
                <a:sym typeface="Rockwell"/>
              </a:rPr>
              <a:t>Remove correlations with a “protected” feature </a:t>
            </a:r>
            <a:r>
              <a:rPr b="1" i="1" lang="en-US" sz="4400">
                <a:solidFill>
                  <a:schemeClr val="lt1"/>
                </a:solidFill>
                <a:latin typeface="Times New Roman"/>
                <a:ea typeface="Times New Roman"/>
                <a:cs typeface="Times New Roman"/>
                <a:sym typeface="Times New Roman"/>
              </a:rPr>
              <a:t>x</a:t>
            </a:r>
            <a:r>
              <a:rPr b="1" baseline="-25000" i="1" lang="en-US" sz="4400">
                <a:solidFill>
                  <a:schemeClr val="lt1"/>
                </a:solidFill>
                <a:latin typeface="Times New Roman"/>
                <a:ea typeface="Times New Roman"/>
                <a:cs typeface="Times New Roman"/>
                <a:sym typeface="Times New Roman"/>
              </a:rPr>
              <a:t>p</a:t>
            </a:r>
            <a:r>
              <a:rPr lang="en-US">
                <a:latin typeface="Rockwell"/>
                <a:ea typeface="Rockwell"/>
                <a:cs typeface="Rockwell"/>
                <a:sym typeface="Rockwell"/>
              </a:rPr>
              <a:t> from data </a:t>
            </a:r>
            <a:endParaRPr/>
          </a:p>
        </p:txBody>
      </p:sp>
      <p:sp>
        <p:nvSpPr>
          <p:cNvPr id="670" name="Google Shape;670;p39"/>
          <p:cNvSpPr/>
          <p:nvPr/>
        </p:nvSpPr>
        <p:spPr>
          <a:xfrm>
            <a:off x="1" y="0"/>
            <a:ext cx="5438829" cy="5840278"/>
          </a:xfrm>
          <a:custGeom>
            <a:rect b="b" l="l" r="r" t="t"/>
            <a:pathLst>
              <a:path extrusionOk="0" h="5840278" w="5438829">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1" name="Google Shape;671;p39"/>
          <p:cNvSpPr/>
          <p:nvPr/>
        </p:nvSpPr>
        <p:spPr>
          <a:xfrm>
            <a:off x="0" y="0"/>
            <a:ext cx="5269134" cy="5654940"/>
          </a:xfrm>
          <a:custGeom>
            <a:rect b="b" l="l" r="r" t="t"/>
            <a:pathLst>
              <a:path extrusionOk="0" h="5654940" w="5269134">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aphicFrame>
        <p:nvGraphicFramePr>
          <p:cNvPr id="672" name="Google Shape;672;p39"/>
          <p:cNvGraphicFramePr/>
          <p:nvPr/>
        </p:nvGraphicFramePr>
        <p:xfrm>
          <a:off x="321733" y="404740"/>
          <a:ext cx="3000000" cy="3000000"/>
        </p:xfrm>
        <a:graphic>
          <a:graphicData uri="http://schemas.openxmlformats.org/drawingml/2006/table">
            <a:tbl>
              <a:tblPr bandRow="1" firstRow="1">
                <a:noFill/>
                <a:tableStyleId>{DFFB0939-F123-4F48-AAE1-1B5206A2FCAB}</a:tableStyleId>
              </a:tblPr>
              <a:tblGrid>
                <a:gridCol w="665025"/>
                <a:gridCol w="792625"/>
                <a:gridCol w="792625"/>
                <a:gridCol w="792625"/>
                <a:gridCol w="792625"/>
              </a:tblGrid>
              <a:tr h="615450">
                <a:tc>
                  <a:txBody>
                    <a:bodyPr/>
                    <a:lstStyle/>
                    <a:p>
                      <a:pPr indent="0" lvl="0" marL="0" marR="0" rtl="0" algn="l">
                        <a:spcBef>
                          <a:spcPts val="0"/>
                        </a:spcBef>
                        <a:spcAft>
                          <a:spcPts val="0"/>
                        </a:spcAft>
                        <a:buNone/>
                      </a:pPr>
                      <a:r>
                        <a:rPr b="1" i="1" lang="en-US" sz="2800" u="none" cap="none" strike="noStrike">
                          <a:solidFill>
                            <a:schemeClr val="lt1"/>
                          </a:solidFill>
                          <a:latin typeface="Times New Roman"/>
                          <a:ea typeface="Times New Roman"/>
                          <a:cs typeface="Times New Roman"/>
                          <a:sym typeface="Times New Roman"/>
                        </a:rPr>
                        <a:t>y</a:t>
                      </a:r>
                      <a:endParaRPr/>
                    </a:p>
                  </a:txBody>
                  <a:tcPr marT="69925" marB="69925" marR="139875" marL="139875">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i="1" lang="en-US" sz="2800" u="none" cap="none" strike="noStrike">
                          <a:solidFill>
                            <a:schemeClr val="lt1"/>
                          </a:solidFill>
                          <a:latin typeface="Times New Roman"/>
                          <a:ea typeface="Times New Roman"/>
                          <a:cs typeface="Times New Roman"/>
                          <a:sym typeface="Times New Roman"/>
                        </a:rPr>
                        <a:t>x</a:t>
                      </a:r>
                      <a:r>
                        <a:rPr b="1" baseline="-25000" i="1" lang="en-US" sz="2800" u="none" cap="none" strike="noStrike">
                          <a:solidFill>
                            <a:schemeClr val="lt1"/>
                          </a:solidFill>
                          <a:latin typeface="Times New Roman"/>
                          <a:ea typeface="Times New Roman"/>
                          <a:cs typeface="Times New Roman"/>
                          <a:sym typeface="Times New Roman"/>
                        </a:rPr>
                        <a:t>1</a:t>
                      </a:r>
                      <a:endParaRPr/>
                    </a:p>
                  </a:txBody>
                  <a:tcPr marT="69925" marB="69925" marR="139875" marL="139875">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i="1" lang="en-US" sz="2800" u="none" cap="none" strike="noStrike">
                          <a:solidFill>
                            <a:schemeClr val="lt1"/>
                          </a:solidFill>
                          <a:latin typeface="Times New Roman"/>
                          <a:ea typeface="Times New Roman"/>
                          <a:cs typeface="Times New Roman"/>
                          <a:sym typeface="Times New Roman"/>
                        </a:rPr>
                        <a:t>x</a:t>
                      </a:r>
                      <a:r>
                        <a:rPr b="1" baseline="-25000" i="1" lang="en-US" sz="2800" u="none" cap="none" strike="noStrike">
                          <a:solidFill>
                            <a:schemeClr val="lt1"/>
                          </a:solidFill>
                          <a:latin typeface="Times New Roman"/>
                          <a:ea typeface="Times New Roman"/>
                          <a:cs typeface="Times New Roman"/>
                          <a:sym typeface="Times New Roman"/>
                        </a:rPr>
                        <a:t>2</a:t>
                      </a:r>
                      <a:endParaRPr/>
                    </a:p>
                  </a:txBody>
                  <a:tcPr marT="69925" marB="69925" marR="139875" marL="139875">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800"/>
                        <a:t>…</a:t>
                      </a:r>
                      <a:endParaRPr/>
                    </a:p>
                  </a:txBody>
                  <a:tcPr marT="69925" marB="69925" marR="139875" marL="139875">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i="1" lang="en-US" sz="2800">
                          <a:latin typeface="Times New Roman"/>
                          <a:ea typeface="Times New Roman"/>
                          <a:cs typeface="Times New Roman"/>
                          <a:sym typeface="Times New Roman"/>
                        </a:rPr>
                        <a:t>x</a:t>
                      </a:r>
                      <a:r>
                        <a:rPr baseline="-25000" i="1" lang="en-US" sz="2800">
                          <a:latin typeface="Times New Roman"/>
                          <a:ea typeface="Times New Roman"/>
                          <a:cs typeface="Times New Roman"/>
                          <a:sym typeface="Times New Roman"/>
                        </a:rPr>
                        <a:t>p</a:t>
                      </a:r>
                      <a:endParaRPr baseline="-25000" i="1" sz="2800">
                        <a:latin typeface="Times New Roman"/>
                        <a:ea typeface="Times New Roman"/>
                        <a:cs typeface="Times New Roman"/>
                        <a:sym typeface="Times New Roman"/>
                      </a:endParaRPr>
                    </a:p>
                  </a:txBody>
                  <a:tcPr marT="69925" marB="69925" marR="139875" marL="139875">
                    <a:lnB cap="flat" cmpd="sng" w="12700">
                      <a:solidFill>
                        <a:schemeClr val="dk1"/>
                      </a:solidFill>
                      <a:prstDash val="solid"/>
                      <a:round/>
                      <a:headEnd len="sm" w="sm" type="none"/>
                      <a:tailEnd len="sm" w="sm" type="none"/>
                    </a:lnB>
                  </a:tcPr>
                </a:tc>
              </a:tr>
              <a:tr h="699375">
                <a:tc>
                  <a:txBody>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5F5E8"/>
                    </a:solidFill>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699375">
                <a:tc>
                  <a:txBody>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5F5E8"/>
                    </a:solidFill>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99375">
                <a:tc>
                  <a:txBody>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5F5E8"/>
                    </a:solidFill>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699375">
                <a:tc>
                  <a:txBody>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5F5E8"/>
                    </a:solidFill>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99375">
                <a:tc>
                  <a:txBody>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5F5E8"/>
                    </a:solidFill>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bl>
          </a:graphicData>
        </a:graphic>
      </p:graphicFrame>
      <p:sp>
        <p:nvSpPr>
          <p:cNvPr id="673" name="Google Shape;673;p39"/>
          <p:cNvSpPr txBox="1"/>
          <p:nvPr/>
        </p:nvSpPr>
        <p:spPr>
          <a:xfrm>
            <a:off x="1335029" y="4824369"/>
            <a:ext cx="1143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ourier New"/>
              <a:buNone/>
            </a:pPr>
            <a:r>
              <a:rPr b="0" i="0" lang="en-US" sz="2800" u="none" cap="none" strike="noStrike">
                <a:solidFill>
                  <a:srgbClr val="000000"/>
                </a:solidFill>
                <a:latin typeface="Courier New"/>
                <a:ea typeface="Courier New"/>
                <a:cs typeface="Courier New"/>
                <a:sym typeface="Courier New"/>
              </a:rPr>
              <a:t>data</a:t>
            </a:r>
            <a:endParaRPr/>
          </a:p>
        </p:txBody>
      </p:sp>
      <p:sp>
        <p:nvSpPr>
          <p:cNvPr id="674" name="Google Shape;674;p39"/>
          <p:cNvSpPr txBox="1"/>
          <p:nvPr/>
        </p:nvSpPr>
        <p:spPr>
          <a:xfrm rot="-5400000">
            <a:off x="-658964" y="2116140"/>
            <a:ext cx="259967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urier New"/>
              <a:buNone/>
            </a:pPr>
            <a:r>
              <a:rPr b="0" i="0" lang="en-US" sz="3200" u="none" cap="none" strike="noStrike">
                <a:solidFill>
                  <a:srgbClr val="000000"/>
                </a:solidFill>
                <a:latin typeface="Courier New"/>
                <a:ea typeface="Courier New"/>
                <a:cs typeface="Courier New"/>
                <a:sym typeface="Courier New"/>
              </a:rPr>
              <a:t>outcome</a:t>
            </a:r>
            <a:endParaRPr/>
          </a:p>
        </p:txBody>
      </p:sp>
      <p:sp>
        <p:nvSpPr>
          <p:cNvPr id="675" name="Google Shape;675;p39"/>
          <p:cNvSpPr txBox="1"/>
          <p:nvPr/>
        </p:nvSpPr>
        <p:spPr>
          <a:xfrm>
            <a:off x="1225231" y="1889072"/>
            <a:ext cx="224795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urier New"/>
              <a:buNone/>
            </a:pPr>
            <a:r>
              <a:rPr b="0" i="0" lang="en-US" sz="3200" u="none" cap="none" strike="noStrike">
                <a:solidFill>
                  <a:srgbClr val="000000"/>
                </a:solidFill>
                <a:latin typeface="Courier New"/>
                <a:ea typeface="Courier New"/>
                <a:cs typeface="Courier New"/>
                <a:sym typeface="Courier New"/>
              </a:rPr>
              <a:t>features</a:t>
            </a:r>
            <a:endParaRPr/>
          </a:p>
        </p:txBody>
      </p:sp>
      <p:sp>
        <p:nvSpPr>
          <p:cNvPr id="676" name="Google Shape;676;p39"/>
          <p:cNvSpPr/>
          <p:nvPr/>
        </p:nvSpPr>
        <p:spPr>
          <a:xfrm flipH="1">
            <a:off x="5868314" y="4278354"/>
            <a:ext cx="2929317" cy="942040"/>
          </a:xfrm>
          <a:prstGeom prst="parallelogram">
            <a:avLst>
              <a:gd fmla="val 58501" name="adj"/>
            </a:avLst>
          </a:prstGeom>
          <a:solidFill>
            <a:srgbClr val="00B0F0">
              <a:alpha val="60000"/>
            </a:srgbClr>
          </a:solidFill>
          <a:ln cap="flat" cmpd="sng" w="12700">
            <a:solidFill>
              <a:srgbClr val="15705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7" name="Google Shape;677;p39"/>
          <p:cNvSpPr/>
          <p:nvPr/>
        </p:nvSpPr>
        <p:spPr>
          <a:xfrm>
            <a:off x="7618627" y="2620169"/>
            <a:ext cx="376484" cy="2108944"/>
          </a:xfrm>
          <a:prstGeom prst="upArrow">
            <a:avLst>
              <a:gd fmla="val 50000" name="adj1"/>
              <a:gd fmla="val 50000" name="adj2"/>
            </a:avLst>
          </a:prstGeom>
          <a:solidFill>
            <a:srgbClr val="C5F5E8"/>
          </a:solidFill>
          <a:ln cap="flat" cmpd="sng" w="12700">
            <a:solidFill>
              <a:srgbClr val="15705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8" name="Google Shape;678;p39"/>
          <p:cNvSpPr/>
          <p:nvPr/>
        </p:nvSpPr>
        <p:spPr>
          <a:xfrm>
            <a:off x="6139138" y="2916560"/>
            <a:ext cx="65910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800"/>
              <a:buFont typeface="Times New Roman"/>
              <a:buNone/>
            </a:pPr>
            <a:r>
              <a:rPr b="1" i="1" lang="en-US" sz="2800" u="none" cap="none" strike="noStrike">
                <a:solidFill>
                  <a:srgbClr val="FFFFFF"/>
                </a:solidFill>
                <a:latin typeface="Times New Roman"/>
                <a:ea typeface="Times New Roman"/>
                <a:cs typeface="Times New Roman"/>
                <a:sym typeface="Times New Roman"/>
              </a:rPr>
              <a:t>x</a:t>
            </a:r>
            <a:r>
              <a:rPr b="1" baseline="-25000" i="1" lang="en-US" sz="2800" u="none" cap="none" strike="noStrike">
                <a:solidFill>
                  <a:srgbClr val="FFFFFF"/>
                </a:solidFill>
                <a:latin typeface="Times New Roman"/>
                <a:ea typeface="Times New Roman"/>
                <a:cs typeface="Times New Roman"/>
                <a:sym typeface="Times New Roman"/>
              </a:rPr>
              <a:t>1</a:t>
            </a:r>
            <a:endParaRPr/>
          </a:p>
        </p:txBody>
      </p:sp>
      <p:sp>
        <p:nvSpPr>
          <p:cNvPr id="679" name="Google Shape;679;p39"/>
          <p:cNvSpPr/>
          <p:nvPr/>
        </p:nvSpPr>
        <p:spPr>
          <a:xfrm>
            <a:off x="8279452" y="3447537"/>
            <a:ext cx="65910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800"/>
              <a:buFont typeface="Times New Roman"/>
              <a:buNone/>
            </a:pPr>
            <a:r>
              <a:rPr b="1" i="1" lang="en-US" sz="2800" u="none" cap="none" strike="noStrike">
                <a:solidFill>
                  <a:srgbClr val="FFFFFF"/>
                </a:solidFill>
                <a:latin typeface="Times New Roman"/>
                <a:ea typeface="Times New Roman"/>
                <a:cs typeface="Times New Roman"/>
                <a:sym typeface="Times New Roman"/>
              </a:rPr>
              <a:t>x</a:t>
            </a:r>
            <a:r>
              <a:rPr b="1" baseline="-25000" i="1" lang="en-US" sz="2800" u="none" cap="none" strike="noStrike">
                <a:solidFill>
                  <a:srgbClr val="FFFFFF"/>
                </a:solidFill>
                <a:latin typeface="Times New Roman"/>
                <a:ea typeface="Times New Roman"/>
                <a:cs typeface="Times New Roman"/>
                <a:sym typeface="Times New Roman"/>
              </a:rPr>
              <a:t>2</a:t>
            </a:r>
            <a:endParaRPr/>
          </a:p>
        </p:txBody>
      </p:sp>
      <p:sp>
        <p:nvSpPr>
          <p:cNvPr id="680" name="Google Shape;680;p39"/>
          <p:cNvSpPr/>
          <p:nvPr/>
        </p:nvSpPr>
        <p:spPr>
          <a:xfrm>
            <a:off x="7895355" y="2179478"/>
            <a:ext cx="44114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Times New Roman"/>
              <a:buNone/>
            </a:pPr>
            <a:r>
              <a:rPr b="1" i="1" lang="en-US" sz="2400" u="none" cap="none" strike="noStrike">
                <a:solidFill>
                  <a:srgbClr val="FFFFFF"/>
                </a:solidFill>
                <a:latin typeface="Times New Roman"/>
                <a:ea typeface="Times New Roman"/>
                <a:cs typeface="Times New Roman"/>
                <a:sym typeface="Times New Roman"/>
              </a:rPr>
              <a:t>x</a:t>
            </a:r>
            <a:r>
              <a:rPr b="1" baseline="-25000" i="1" lang="en-US" sz="2400" u="none" cap="none" strike="noStrike">
                <a:solidFill>
                  <a:srgbClr val="FFFFFF"/>
                </a:solidFill>
                <a:latin typeface="Times New Roman"/>
                <a:ea typeface="Times New Roman"/>
                <a:cs typeface="Times New Roman"/>
                <a:sym typeface="Times New Roman"/>
              </a:rPr>
              <a:t>p</a:t>
            </a:r>
            <a:endParaRPr b="1" baseline="-25000" i="1" sz="2400" u="none" cap="none" strike="noStrike">
              <a:solidFill>
                <a:srgbClr val="FFFFFF"/>
              </a:solidFill>
              <a:latin typeface="Times New Roman"/>
              <a:ea typeface="Times New Roman"/>
              <a:cs typeface="Times New Roman"/>
              <a:sym typeface="Times New Roman"/>
            </a:endParaRPr>
          </a:p>
        </p:txBody>
      </p:sp>
      <p:cxnSp>
        <p:nvCxnSpPr>
          <p:cNvPr id="681" name="Google Shape;681;p39"/>
          <p:cNvCxnSpPr/>
          <p:nvPr/>
        </p:nvCxnSpPr>
        <p:spPr>
          <a:xfrm>
            <a:off x="6478936" y="3582769"/>
            <a:ext cx="0" cy="1062059"/>
          </a:xfrm>
          <a:prstGeom prst="straightConnector1">
            <a:avLst/>
          </a:prstGeom>
          <a:noFill/>
          <a:ln cap="flat" cmpd="sng" w="28575">
            <a:solidFill>
              <a:schemeClr val="lt1"/>
            </a:solidFill>
            <a:prstDash val="dot"/>
            <a:miter lim="800000"/>
            <a:headEnd len="sm" w="sm" type="none"/>
            <a:tailEnd len="sm" w="sm" type="none"/>
          </a:ln>
        </p:spPr>
      </p:cxnSp>
      <p:sp>
        <p:nvSpPr>
          <p:cNvPr id="682" name="Google Shape;682;p39"/>
          <p:cNvSpPr/>
          <p:nvPr/>
        </p:nvSpPr>
        <p:spPr>
          <a:xfrm rot="-2938692">
            <a:off x="6929123" y="3201257"/>
            <a:ext cx="260837" cy="1774926"/>
          </a:xfrm>
          <a:prstGeom prst="upArrow">
            <a:avLst>
              <a:gd fmla="val 50000" name="adj1"/>
              <a:gd fmla="val 50000" name="adj2"/>
            </a:avLst>
          </a:prstGeom>
          <a:solidFill>
            <a:srgbClr val="8FEAD1"/>
          </a:solidFill>
          <a:ln cap="flat" cmpd="sng" w="12700">
            <a:solidFill>
              <a:srgbClr val="15705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683" name="Google Shape;683;p39"/>
          <p:cNvCxnSpPr/>
          <p:nvPr/>
        </p:nvCxnSpPr>
        <p:spPr>
          <a:xfrm>
            <a:off x="8267275" y="3906450"/>
            <a:ext cx="0" cy="738378"/>
          </a:xfrm>
          <a:prstGeom prst="straightConnector1">
            <a:avLst/>
          </a:prstGeom>
          <a:noFill/>
          <a:ln cap="flat" cmpd="sng" w="28575">
            <a:solidFill>
              <a:schemeClr val="lt1"/>
            </a:solidFill>
            <a:prstDash val="dot"/>
            <a:miter lim="800000"/>
            <a:headEnd len="sm" w="sm" type="none"/>
            <a:tailEnd len="sm" w="sm" type="none"/>
          </a:ln>
        </p:spPr>
      </p:cxnSp>
      <p:sp>
        <p:nvSpPr>
          <p:cNvPr id="684" name="Google Shape;684;p39"/>
          <p:cNvSpPr/>
          <p:nvPr/>
        </p:nvSpPr>
        <p:spPr>
          <a:xfrm rot="1509825">
            <a:off x="7930892" y="3754131"/>
            <a:ext cx="248448" cy="1036963"/>
          </a:xfrm>
          <a:prstGeom prst="upArrow">
            <a:avLst>
              <a:gd fmla="val 50000" name="adj1"/>
              <a:gd fmla="val 50000" name="adj2"/>
            </a:avLst>
          </a:prstGeom>
          <a:solidFill>
            <a:srgbClr val="8FEAD1"/>
          </a:solidFill>
          <a:ln cap="flat" cmpd="sng" w="12700">
            <a:solidFill>
              <a:srgbClr val="15705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5" name="Google Shape;685;p39"/>
          <p:cNvSpPr txBox="1"/>
          <p:nvPr>
            <p:ph idx="1" type="body"/>
          </p:nvPr>
        </p:nvSpPr>
        <p:spPr>
          <a:xfrm>
            <a:off x="4634306" y="5331252"/>
            <a:ext cx="4384999" cy="120461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600"/>
              <a:buNone/>
            </a:pPr>
            <a:r>
              <a:rPr lang="en-US" sz="2600"/>
              <a:t>1. Create a null space orthogonal to protected feature(s) </a:t>
            </a:r>
            <a:r>
              <a:rPr b="1" i="1" lang="en-US" sz="2400">
                <a:solidFill>
                  <a:schemeClr val="lt1"/>
                </a:solidFill>
                <a:latin typeface="Times New Roman"/>
                <a:ea typeface="Times New Roman"/>
                <a:cs typeface="Times New Roman"/>
                <a:sym typeface="Times New Roman"/>
              </a:rPr>
              <a:t>x</a:t>
            </a:r>
            <a:r>
              <a:rPr b="1" baseline="-25000" i="1" lang="en-US" sz="2400">
                <a:solidFill>
                  <a:schemeClr val="lt1"/>
                </a:solidFill>
                <a:latin typeface="Times New Roman"/>
                <a:ea typeface="Times New Roman"/>
                <a:cs typeface="Times New Roman"/>
                <a:sym typeface="Times New Roman"/>
              </a:rPr>
              <a:t>p</a:t>
            </a:r>
            <a:endParaRPr sz="2400">
              <a:latin typeface="Rockwell"/>
              <a:ea typeface="Rockwell"/>
              <a:cs typeface="Rockwell"/>
              <a:sym typeface="Rockwell"/>
            </a:endParaRPr>
          </a:p>
          <a:p>
            <a:pPr indent="0" lvl="0" marL="0" rtl="0" algn="l">
              <a:lnSpc>
                <a:spcPct val="90000"/>
              </a:lnSpc>
              <a:spcBef>
                <a:spcPts val="1000"/>
              </a:spcBef>
              <a:spcAft>
                <a:spcPts val="0"/>
              </a:spcAft>
              <a:buClr>
                <a:schemeClr val="lt1"/>
              </a:buClr>
              <a:buSzPts val="2400"/>
              <a:buNone/>
            </a:pPr>
            <a:r>
              <a:t/>
            </a:r>
            <a:endParaRPr sz="2400"/>
          </a:p>
        </p:txBody>
      </p:sp>
      <p:sp>
        <p:nvSpPr>
          <p:cNvPr id="686" name="Google Shape;686;p39"/>
          <p:cNvSpPr txBox="1"/>
          <p:nvPr/>
        </p:nvSpPr>
        <p:spPr>
          <a:xfrm>
            <a:off x="8998827" y="2510494"/>
            <a:ext cx="2982378" cy="2108944"/>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FFFFFF"/>
              </a:buClr>
              <a:buSzPts val="2600"/>
              <a:buFont typeface="Arial"/>
              <a:buNone/>
            </a:pPr>
            <a:r>
              <a:rPr b="0" i="0" lang="en-US" sz="2600" u="none" cap="none" strike="noStrike">
                <a:solidFill>
                  <a:srgbClr val="FFFFFF"/>
                </a:solidFill>
                <a:latin typeface="Calibri"/>
                <a:ea typeface="Calibri"/>
                <a:cs typeface="Calibri"/>
                <a:sym typeface="Calibri"/>
              </a:rPr>
              <a:t>2. Features </a:t>
            </a:r>
            <a:r>
              <a:rPr b="1" i="1" lang="en-US" sz="2800" u="none" cap="none" strike="noStrike">
                <a:solidFill>
                  <a:srgbClr val="FFFFFF"/>
                </a:solidFill>
                <a:latin typeface="Times New Roman"/>
                <a:ea typeface="Times New Roman"/>
                <a:cs typeface="Times New Roman"/>
                <a:sym typeface="Times New Roman"/>
              </a:rPr>
              <a:t>x</a:t>
            </a:r>
            <a:r>
              <a:rPr b="1" baseline="-25000" i="1" lang="en-US" sz="2800" u="none" cap="none" strike="noStrike">
                <a:solidFill>
                  <a:srgbClr val="FFFFFF"/>
                </a:solidFill>
                <a:latin typeface="Times New Roman"/>
                <a:ea typeface="Times New Roman"/>
                <a:cs typeface="Times New Roman"/>
                <a:sym typeface="Times New Roman"/>
              </a:rPr>
              <a:t>i</a:t>
            </a:r>
            <a:r>
              <a:rPr b="0" i="0" lang="en-US" sz="2600" u="none" cap="none" strike="noStrike">
                <a:solidFill>
                  <a:srgbClr val="FFFFFF"/>
                </a:solidFill>
                <a:latin typeface="Calibri"/>
                <a:ea typeface="Calibri"/>
                <a:cs typeface="Calibri"/>
                <a:sym typeface="Calibri"/>
              </a:rPr>
              <a:t> projected unto the null space are independent of the protected features</a:t>
            </a:r>
            <a:endParaRPr b="0" i="0" sz="2400" u="none" cap="none" strike="noStrike">
              <a:solidFill>
                <a:srgbClr val="FFFFFF"/>
              </a:solidFill>
              <a:latin typeface="Rockwell"/>
              <a:ea typeface="Rockwell"/>
              <a:cs typeface="Rockwell"/>
              <a:sym typeface="Rockwell"/>
            </a:endParaRPr>
          </a:p>
        </p:txBody>
      </p:sp>
      <p:cxnSp>
        <p:nvCxnSpPr>
          <p:cNvPr id="687" name="Google Shape;687;p39"/>
          <p:cNvCxnSpPr>
            <a:stCxn id="677" idx="2"/>
          </p:cNvCxnSpPr>
          <p:nvPr/>
        </p:nvCxnSpPr>
        <p:spPr>
          <a:xfrm rot="10800000">
            <a:off x="6458069" y="4644813"/>
            <a:ext cx="1348800" cy="84300"/>
          </a:xfrm>
          <a:prstGeom prst="straightConnector1">
            <a:avLst/>
          </a:prstGeom>
          <a:noFill/>
          <a:ln cap="flat" cmpd="sng" w="9525">
            <a:solidFill>
              <a:schemeClr val="dk1"/>
            </a:solidFill>
            <a:prstDash val="solid"/>
            <a:miter lim="800000"/>
            <a:headEnd len="sm" w="sm" type="none"/>
            <a:tailEnd len="med" w="med" type="triangle"/>
          </a:ln>
        </p:spPr>
      </p:cxnSp>
      <p:cxnSp>
        <p:nvCxnSpPr>
          <p:cNvPr id="688" name="Google Shape;688;p39"/>
          <p:cNvCxnSpPr>
            <a:stCxn id="684" idx="2"/>
          </p:cNvCxnSpPr>
          <p:nvPr/>
        </p:nvCxnSpPr>
        <p:spPr>
          <a:xfrm flipH="1" rot="10800000">
            <a:off x="7834654" y="4644688"/>
            <a:ext cx="432600" cy="97200"/>
          </a:xfrm>
          <a:prstGeom prst="straightConnector1">
            <a:avLst/>
          </a:prstGeom>
          <a:noFill/>
          <a:ln cap="flat" cmpd="sng" w="9525">
            <a:solidFill>
              <a:schemeClr val="dk1"/>
            </a:solidFill>
            <a:prstDash val="solid"/>
            <a:miter lim="800000"/>
            <a:headEnd len="sm" w="sm" type="none"/>
            <a:tailEnd len="med" w="med" type="triangle"/>
          </a:ln>
        </p:spPr>
      </p:cxnSp>
      <p:sp>
        <p:nvSpPr>
          <p:cNvPr id="689" name="Google Shape;689;p39"/>
          <p:cNvSpPr txBox="1"/>
          <p:nvPr/>
        </p:nvSpPr>
        <p:spPr>
          <a:xfrm>
            <a:off x="8992091" y="5158816"/>
            <a:ext cx="3097409" cy="137946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FFFFFF"/>
              </a:buClr>
              <a:buSzPts val="2600"/>
              <a:buFont typeface="Arial"/>
              <a:buNone/>
            </a:pPr>
            <a:r>
              <a:rPr b="0" i="0" lang="en-US" sz="2600" u="none" cap="none" strike="noStrike">
                <a:solidFill>
                  <a:srgbClr val="FFFFFF"/>
                </a:solidFill>
                <a:latin typeface="Calibri"/>
                <a:ea typeface="Calibri"/>
                <a:cs typeface="Calibri"/>
                <a:sym typeface="Calibri"/>
              </a:rPr>
              <a:t>3. Parameter </a:t>
            </a:r>
            <a:r>
              <a:rPr b="0" i="1" lang="en-US" sz="2600" u="none" cap="none" strike="noStrike">
                <a:solidFill>
                  <a:srgbClr val="FFFFFF"/>
                </a:solidFill>
                <a:latin typeface="Noto Sans Symbols"/>
                <a:ea typeface="Noto Sans Symbols"/>
                <a:cs typeface="Noto Sans Symbols"/>
                <a:sym typeface="Noto Sans Symbols"/>
              </a:rPr>
              <a:t>λ</a:t>
            </a:r>
            <a:r>
              <a:rPr b="0" i="0" lang="en-US" sz="2600" u="none" cap="none" strike="noStrike">
                <a:solidFill>
                  <a:srgbClr val="FFFFFF"/>
                </a:solidFill>
                <a:latin typeface="Noto Sans Symbols"/>
                <a:ea typeface="Noto Sans Symbols"/>
                <a:cs typeface="Noto Sans Symbols"/>
                <a:sym typeface="Noto Sans Symbols"/>
              </a:rPr>
              <a:t>∈[</a:t>
            </a:r>
            <a:r>
              <a:rPr b="0" i="0" lang="en-US" sz="2600" u="none" cap="none" strike="noStrike">
                <a:solidFill>
                  <a:srgbClr val="FFFFFF"/>
                </a:solidFill>
                <a:latin typeface="Calibri"/>
                <a:ea typeface="Calibri"/>
                <a:cs typeface="Calibri"/>
                <a:sym typeface="Calibri"/>
              </a:rPr>
              <a:t>0,1] adjusts the degree of projection</a:t>
            </a:r>
            <a:endParaRPr b="0" i="0" sz="2400" u="none" cap="none" strike="noStrike">
              <a:solidFill>
                <a:srgbClr val="FFFFFF"/>
              </a:solidFill>
              <a:latin typeface="Rockwell"/>
              <a:ea typeface="Rockwell"/>
              <a:cs typeface="Rockwell"/>
              <a:sym typeface="Rockwe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Calibri"/>
              <a:buNone/>
            </a:pPr>
            <a:r>
              <a:rPr lang="en-US"/>
              <a:t>Is it possible to discriminate through data?</a:t>
            </a:r>
            <a:endParaRPr/>
          </a:p>
        </p:txBody>
      </p:sp>
      <p:sp>
        <p:nvSpPr>
          <p:cNvPr id="255" name="Google Shape;255;p4"/>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Char char="•"/>
            </a:pPr>
            <a:r>
              <a:rPr lang="en-US"/>
              <a:t>Discrimination persists in American society in employment, housing, credit, consumer markets, academia, and entertainment</a:t>
            </a:r>
            <a:endParaRPr/>
          </a:p>
          <a:p>
            <a:pPr indent="-342900" lvl="0" marL="342900" rtl="0" algn="l">
              <a:lnSpc>
                <a:spcPct val="100000"/>
              </a:lnSpc>
              <a:spcBef>
                <a:spcPts val="560"/>
              </a:spcBef>
              <a:spcAft>
                <a:spcPts val="0"/>
              </a:spcAft>
              <a:buClr>
                <a:schemeClr val="dk1"/>
              </a:buClr>
              <a:buSzPts val="2800"/>
              <a:buChar char="•"/>
            </a:pPr>
            <a:r>
              <a:rPr lang="en-US"/>
              <a:t>While intentional discrimination and explicit prejudice are now less common, “institutional” discrimination through implicit biases and ‘business as usual’ attitudes account for disparate treatment of protected classes 🡪 encoded in patterns in data</a:t>
            </a:r>
            <a:endParaRPr/>
          </a:p>
          <a:p>
            <a:pPr indent="-342900" lvl="0" marL="342900" rtl="0" algn="l">
              <a:lnSpc>
                <a:spcPct val="100000"/>
              </a:lnSpc>
              <a:spcBef>
                <a:spcPts val="560"/>
              </a:spcBef>
              <a:spcAft>
                <a:spcPts val="0"/>
              </a:spcAft>
              <a:buClr>
                <a:schemeClr val="dk1"/>
              </a:buClr>
              <a:buSzPts val="2800"/>
              <a:buChar char="•"/>
            </a:pPr>
            <a:r>
              <a:rPr lang="en-US"/>
              <a:t>Absence of explicit prejudice does not guarantee impartiality</a:t>
            </a:r>
            <a:endParaRPr/>
          </a:p>
          <a:p>
            <a:pPr indent="-285750" lvl="1" marL="742950" rtl="0" algn="l">
              <a:lnSpc>
                <a:spcPct val="100000"/>
              </a:lnSpc>
              <a:spcBef>
                <a:spcPts val="480"/>
              </a:spcBef>
              <a:spcAft>
                <a:spcPts val="0"/>
              </a:spcAft>
              <a:buClr>
                <a:schemeClr val="dk1"/>
              </a:buClr>
              <a:buSzPts val="2400"/>
              <a:buChar char="–"/>
            </a:pPr>
            <a:r>
              <a:rPr lang="en-US"/>
              <a:t>AI could unintentionally, rather than maliciously, discriminate by identifying and reinforcing existing patterns of discrimination </a:t>
            </a:r>
            <a:endParaRPr/>
          </a:p>
          <a:p>
            <a:pPr indent="-285750" lvl="1" marL="742950" rtl="0" algn="l">
              <a:lnSpc>
                <a:spcPct val="100000"/>
              </a:lnSpc>
              <a:spcBef>
                <a:spcPts val="480"/>
              </a:spcBef>
              <a:spcAft>
                <a:spcPts val="0"/>
              </a:spcAft>
              <a:buClr>
                <a:schemeClr val="dk1"/>
              </a:buClr>
              <a:buSzPts val="2400"/>
              <a:buChar char="–"/>
            </a:pPr>
            <a:r>
              <a:rPr lang="en-US"/>
              <a:t>… and inadvertently amplify inequalities by giving disadvantaged groups less favorable treatment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693" name="Shape 693"/>
        <p:cNvGrpSpPr/>
        <p:nvPr/>
      </p:nvGrpSpPr>
      <p:grpSpPr>
        <a:xfrm>
          <a:off x="0" y="0"/>
          <a:ext cx="0" cy="0"/>
          <a:chOff x="0" y="0"/>
          <a:chExt cx="0" cy="0"/>
        </a:xfrm>
      </p:grpSpPr>
      <p:sp>
        <p:nvSpPr>
          <p:cNvPr id="694" name="Google Shape;694;p40"/>
          <p:cNvSpPr txBox="1"/>
          <p:nvPr>
            <p:ph type="title"/>
          </p:nvPr>
        </p:nvSpPr>
        <p:spPr>
          <a:xfrm>
            <a:off x="5590867" y="436288"/>
            <a:ext cx="6431506"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Rockwell"/>
              <a:buNone/>
            </a:pPr>
            <a:r>
              <a:rPr lang="en-US">
                <a:latin typeface="Rockwell"/>
                <a:ea typeface="Rockwell"/>
                <a:cs typeface="Rockwell"/>
                <a:sym typeface="Rockwell"/>
              </a:rPr>
              <a:t>Remove correlations with a “protected” feature </a:t>
            </a:r>
            <a:r>
              <a:rPr b="1" i="1" lang="en-US" sz="4400">
                <a:solidFill>
                  <a:schemeClr val="lt1"/>
                </a:solidFill>
                <a:latin typeface="Times New Roman"/>
                <a:ea typeface="Times New Roman"/>
                <a:cs typeface="Times New Roman"/>
                <a:sym typeface="Times New Roman"/>
              </a:rPr>
              <a:t>x</a:t>
            </a:r>
            <a:r>
              <a:rPr b="1" baseline="-25000" i="1" lang="en-US" sz="4400">
                <a:solidFill>
                  <a:schemeClr val="lt1"/>
                </a:solidFill>
                <a:latin typeface="Times New Roman"/>
                <a:ea typeface="Times New Roman"/>
                <a:cs typeface="Times New Roman"/>
                <a:sym typeface="Times New Roman"/>
              </a:rPr>
              <a:t>p</a:t>
            </a:r>
            <a:r>
              <a:rPr lang="en-US">
                <a:latin typeface="Rockwell"/>
                <a:ea typeface="Rockwell"/>
                <a:cs typeface="Rockwell"/>
                <a:sym typeface="Rockwell"/>
              </a:rPr>
              <a:t> from data </a:t>
            </a:r>
            <a:endParaRPr/>
          </a:p>
        </p:txBody>
      </p:sp>
      <p:sp>
        <p:nvSpPr>
          <p:cNvPr id="695" name="Google Shape;695;p40"/>
          <p:cNvSpPr/>
          <p:nvPr/>
        </p:nvSpPr>
        <p:spPr>
          <a:xfrm>
            <a:off x="1" y="0"/>
            <a:ext cx="5438829" cy="5840278"/>
          </a:xfrm>
          <a:custGeom>
            <a:rect b="b" l="l" r="r" t="t"/>
            <a:pathLst>
              <a:path extrusionOk="0" h="5840278" w="5438829">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96" name="Google Shape;696;p40"/>
          <p:cNvSpPr/>
          <p:nvPr/>
        </p:nvSpPr>
        <p:spPr>
          <a:xfrm>
            <a:off x="0" y="0"/>
            <a:ext cx="5269134" cy="5654940"/>
          </a:xfrm>
          <a:custGeom>
            <a:rect b="b" l="l" r="r" t="t"/>
            <a:pathLst>
              <a:path extrusionOk="0" h="5654940" w="5269134">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97" name="Google Shape;697;p40"/>
          <p:cNvSpPr txBox="1"/>
          <p:nvPr>
            <p:ph idx="1" type="body"/>
          </p:nvPr>
        </p:nvSpPr>
        <p:spPr>
          <a:xfrm>
            <a:off x="5853869" y="2197509"/>
            <a:ext cx="5596362" cy="406655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600"/>
              <a:buChar char="•"/>
            </a:pPr>
            <a:r>
              <a:rPr lang="en-US" sz="2600"/>
              <a:t>Interpretable </a:t>
            </a:r>
            <a:endParaRPr/>
          </a:p>
          <a:p>
            <a:pPr indent="-228600" lvl="0" marL="228600" rtl="0" algn="l">
              <a:lnSpc>
                <a:spcPct val="90000"/>
              </a:lnSpc>
              <a:spcBef>
                <a:spcPts val="1000"/>
              </a:spcBef>
              <a:spcAft>
                <a:spcPts val="0"/>
              </a:spcAft>
              <a:buClr>
                <a:schemeClr val="lt1"/>
              </a:buClr>
              <a:buSzPts val="2600"/>
              <a:buChar char="•"/>
            </a:pPr>
            <a:r>
              <a:rPr lang="en-US" sz="2600"/>
              <a:t>Use with different models</a:t>
            </a:r>
            <a:endParaRPr/>
          </a:p>
          <a:p>
            <a:pPr indent="-228600" lvl="1" marL="685800" rtl="0" algn="l">
              <a:lnSpc>
                <a:spcPct val="90000"/>
              </a:lnSpc>
              <a:spcBef>
                <a:spcPts val="500"/>
              </a:spcBef>
              <a:spcAft>
                <a:spcPts val="0"/>
              </a:spcAft>
              <a:buClr>
                <a:schemeClr val="lt1"/>
              </a:buClr>
              <a:buSzPts val="2200"/>
              <a:buChar char="•"/>
            </a:pPr>
            <a:r>
              <a:rPr lang="en-US" sz="2200"/>
              <a:t>Regression</a:t>
            </a:r>
            <a:endParaRPr/>
          </a:p>
          <a:p>
            <a:pPr indent="-228600" lvl="1" marL="685800" rtl="0" algn="l">
              <a:lnSpc>
                <a:spcPct val="90000"/>
              </a:lnSpc>
              <a:spcBef>
                <a:spcPts val="500"/>
              </a:spcBef>
              <a:spcAft>
                <a:spcPts val="0"/>
              </a:spcAft>
              <a:buClr>
                <a:schemeClr val="lt1"/>
              </a:buClr>
              <a:buSzPts val="2200"/>
              <a:buChar char="•"/>
            </a:pPr>
            <a:r>
              <a:rPr lang="en-US" sz="2200"/>
              <a:t>Decision trees</a:t>
            </a:r>
            <a:endParaRPr/>
          </a:p>
          <a:p>
            <a:pPr indent="-228600" lvl="1" marL="685800" rtl="0" algn="l">
              <a:lnSpc>
                <a:spcPct val="90000"/>
              </a:lnSpc>
              <a:spcBef>
                <a:spcPts val="500"/>
              </a:spcBef>
              <a:spcAft>
                <a:spcPts val="0"/>
              </a:spcAft>
              <a:buClr>
                <a:schemeClr val="lt1"/>
              </a:buClr>
              <a:buSzPts val="2200"/>
              <a:buChar char="•"/>
            </a:pPr>
            <a:r>
              <a:rPr lang="en-US" sz="2200"/>
              <a:t>SVM, etc</a:t>
            </a:r>
            <a:endParaRPr sz="2200"/>
          </a:p>
          <a:p>
            <a:pPr indent="-228600" lvl="1" marL="685800" rtl="0" algn="l">
              <a:lnSpc>
                <a:spcPct val="90000"/>
              </a:lnSpc>
              <a:spcBef>
                <a:spcPts val="500"/>
              </a:spcBef>
              <a:spcAft>
                <a:spcPts val="0"/>
              </a:spcAft>
              <a:buClr>
                <a:schemeClr val="lt1"/>
              </a:buClr>
              <a:buSzPts val="2200"/>
              <a:buChar char="•"/>
            </a:pPr>
            <a:r>
              <a:rPr lang="en-US" sz="2200"/>
              <a:t>Neural networks</a:t>
            </a:r>
            <a:endParaRPr/>
          </a:p>
          <a:p>
            <a:pPr indent="-228600" lvl="0" marL="228600" rtl="0" algn="l">
              <a:lnSpc>
                <a:spcPct val="90000"/>
              </a:lnSpc>
              <a:spcBef>
                <a:spcPts val="1000"/>
              </a:spcBef>
              <a:spcAft>
                <a:spcPts val="0"/>
              </a:spcAft>
              <a:buClr>
                <a:schemeClr val="lt1"/>
              </a:buClr>
              <a:buSzPts val="2600"/>
              <a:buChar char="•"/>
            </a:pPr>
            <a:r>
              <a:rPr lang="en-US" sz="2600"/>
              <a:t>More fair predictions</a:t>
            </a:r>
            <a:endParaRPr/>
          </a:p>
          <a:p>
            <a:pPr indent="-228600" lvl="0" marL="228600" rtl="0" algn="l">
              <a:lnSpc>
                <a:spcPct val="90000"/>
              </a:lnSpc>
              <a:spcBef>
                <a:spcPts val="1000"/>
              </a:spcBef>
              <a:spcAft>
                <a:spcPts val="0"/>
              </a:spcAft>
              <a:buClr>
                <a:schemeClr val="lt1"/>
              </a:buClr>
              <a:buSzPts val="2600"/>
              <a:buChar char="•"/>
            </a:pPr>
            <a:r>
              <a:rPr lang="en-US" sz="2600"/>
              <a:t>More accurate than state-of-the-art fairness methods</a:t>
            </a:r>
            <a:endParaRPr sz="2200"/>
          </a:p>
          <a:p>
            <a:pPr indent="0" lvl="0" marL="0" rtl="0" algn="l">
              <a:lnSpc>
                <a:spcPct val="90000"/>
              </a:lnSpc>
              <a:spcBef>
                <a:spcPts val="1000"/>
              </a:spcBef>
              <a:spcAft>
                <a:spcPts val="0"/>
              </a:spcAft>
              <a:buClr>
                <a:schemeClr val="lt1"/>
              </a:buClr>
              <a:buSzPts val="2400"/>
              <a:buNone/>
            </a:pPr>
            <a:r>
              <a:t/>
            </a:r>
            <a:endParaRPr sz="2400"/>
          </a:p>
        </p:txBody>
      </p:sp>
      <p:graphicFrame>
        <p:nvGraphicFramePr>
          <p:cNvPr id="698" name="Google Shape;698;p40"/>
          <p:cNvGraphicFramePr/>
          <p:nvPr/>
        </p:nvGraphicFramePr>
        <p:xfrm>
          <a:off x="321733" y="404740"/>
          <a:ext cx="3000000" cy="3000000"/>
        </p:xfrm>
        <a:graphic>
          <a:graphicData uri="http://schemas.openxmlformats.org/drawingml/2006/table">
            <a:tbl>
              <a:tblPr bandRow="1" firstRow="1">
                <a:noFill/>
                <a:tableStyleId>{DFFB0939-F123-4F48-AAE1-1B5206A2FCAB}</a:tableStyleId>
              </a:tblPr>
              <a:tblGrid>
                <a:gridCol w="665025"/>
                <a:gridCol w="792625"/>
                <a:gridCol w="792625"/>
                <a:gridCol w="792625"/>
                <a:gridCol w="792625"/>
              </a:tblGrid>
              <a:tr h="615450">
                <a:tc>
                  <a:txBody>
                    <a:bodyPr/>
                    <a:lstStyle/>
                    <a:p>
                      <a:pPr indent="0" lvl="0" marL="0" marR="0" rtl="0" algn="l">
                        <a:spcBef>
                          <a:spcPts val="0"/>
                        </a:spcBef>
                        <a:spcAft>
                          <a:spcPts val="0"/>
                        </a:spcAft>
                        <a:buNone/>
                      </a:pPr>
                      <a:r>
                        <a:rPr b="1" i="1" lang="en-US" sz="2800">
                          <a:solidFill>
                            <a:schemeClr val="lt1"/>
                          </a:solidFill>
                          <a:latin typeface="Times New Roman"/>
                          <a:ea typeface="Times New Roman"/>
                          <a:cs typeface="Times New Roman"/>
                          <a:sym typeface="Times New Roman"/>
                        </a:rPr>
                        <a:t>y</a:t>
                      </a:r>
                      <a:endParaRPr/>
                    </a:p>
                  </a:txBody>
                  <a:tcPr marT="69925" marB="69925" marR="139875" marL="139875">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i="1" lang="en-US" sz="2800">
                          <a:solidFill>
                            <a:schemeClr val="lt1"/>
                          </a:solidFill>
                          <a:latin typeface="Times New Roman"/>
                          <a:ea typeface="Times New Roman"/>
                          <a:cs typeface="Times New Roman"/>
                          <a:sym typeface="Times New Roman"/>
                        </a:rPr>
                        <a:t>x</a:t>
                      </a:r>
                      <a:r>
                        <a:rPr b="1" baseline="-25000" i="1" lang="en-US" sz="2800">
                          <a:solidFill>
                            <a:schemeClr val="lt1"/>
                          </a:solidFill>
                          <a:latin typeface="Times New Roman"/>
                          <a:ea typeface="Times New Roman"/>
                          <a:cs typeface="Times New Roman"/>
                          <a:sym typeface="Times New Roman"/>
                        </a:rPr>
                        <a:t>1</a:t>
                      </a:r>
                      <a:endParaRPr/>
                    </a:p>
                  </a:txBody>
                  <a:tcPr marT="69925" marB="69925" marR="139875" marL="139875">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i="1" lang="en-US" sz="2800">
                          <a:solidFill>
                            <a:schemeClr val="lt1"/>
                          </a:solidFill>
                          <a:latin typeface="Times New Roman"/>
                          <a:ea typeface="Times New Roman"/>
                          <a:cs typeface="Times New Roman"/>
                          <a:sym typeface="Times New Roman"/>
                        </a:rPr>
                        <a:t>x</a:t>
                      </a:r>
                      <a:r>
                        <a:rPr b="1" baseline="-25000" i="1" lang="en-US" sz="2800">
                          <a:solidFill>
                            <a:schemeClr val="lt1"/>
                          </a:solidFill>
                          <a:latin typeface="Times New Roman"/>
                          <a:ea typeface="Times New Roman"/>
                          <a:cs typeface="Times New Roman"/>
                          <a:sym typeface="Times New Roman"/>
                        </a:rPr>
                        <a:t>2</a:t>
                      </a:r>
                      <a:endParaRPr/>
                    </a:p>
                  </a:txBody>
                  <a:tcPr marT="69925" marB="69925" marR="139875" marL="139875">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800"/>
                        <a:t>…</a:t>
                      </a:r>
                      <a:endParaRPr/>
                    </a:p>
                  </a:txBody>
                  <a:tcPr marT="69925" marB="69925" marR="139875" marL="139875">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i="1" lang="en-US" sz="2800">
                          <a:latin typeface="Times New Roman"/>
                          <a:ea typeface="Times New Roman"/>
                          <a:cs typeface="Times New Roman"/>
                          <a:sym typeface="Times New Roman"/>
                        </a:rPr>
                        <a:t>x</a:t>
                      </a:r>
                      <a:r>
                        <a:rPr baseline="-25000" i="1" lang="en-US" sz="2800">
                          <a:latin typeface="Times New Roman"/>
                          <a:ea typeface="Times New Roman"/>
                          <a:cs typeface="Times New Roman"/>
                          <a:sym typeface="Times New Roman"/>
                        </a:rPr>
                        <a:t>p</a:t>
                      </a:r>
                      <a:endParaRPr baseline="-25000" i="1" sz="2800">
                        <a:latin typeface="Times New Roman"/>
                        <a:ea typeface="Times New Roman"/>
                        <a:cs typeface="Times New Roman"/>
                        <a:sym typeface="Times New Roman"/>
                      </a:endParaRPr>
                    </a:p>
                  </a:txBody>
                  <a:tcPr marT="69925" marB="69925" marR="139875" marL="139875">
                    <a:lnB cap="flat" cmpd="sng" w="12700">
                      <a:solidFill>
                        <a:schemeClr val="dk1"/>
                      </a:solidFill>
                      <a:prstDash val="solid"/>
                      <a:round/>
                      <a:headEnd len="sm" w="sm" type="none"/>
                      <a:tailEnd len="sm" w="sm" type="none"/>
                    </a:lnB>
                  </a:tcPr>
                </a:tc>
              </a:tr>
              <a:tr h="699375">
                <a:tc>
                  <a:txBody>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5F5E8"/>
                    </a:solidFill>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699375">
                <a:tc>
                  <a:txBody>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5F5E8"/>
                    </a:solidFill>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99375">
                <a:tc>
                  <a:txBody>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5F5E8"/>
                    </a:solidFill>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699375">
                <a:tc>
                  <a:txBody>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5F5E8"/>
                    </a:solidFill>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99375">
                <a:tc>
                  <a:txBody>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5F5E8"/>
                    </a:solidFill>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2800"/>
                    </a:p>
                  </a:txBody>
                  <a:tcPr marT="69925" marB="69925" marR="139875" marL="139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bl>
          </a:graphicData>
        </a:graphic>
      </p:graphicFrame>
      <p:sp>
        <p:nvSpPr>
          <p:cNvPr id="699" name="Google Shape;699;p40"/>
          <p:cNvSpPr txBox="1"/>
          <p:nvPr/>
        </p:nvSpPr>
        <p:spPr>
          <a:xfrm>
            <a:off x="1335029" y="4824369"/>
            <a:ext cx="1143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ourier New"/>
              <a:buNone/>
            </a:pPr>
            <a:r>
              <a:rPr b="0" i="0" lang="en-US" sz="2800" u="none" cap="none" strike="noStrike">
                <a:solidFill>
                  <a:srgbClr val="000000"/>
                </a:solidFill>
                <a:latin typeface="Courier New"/>
                <a:ea typeface="Courier New"/>
                <a:cs typeface="Courier New"/>
                <a:sym typeface="Courier New"/>
              </a:rPr>
              <a:t>data</a:t>
            </a:r>
            <a:endParaRPr/>
          </a:p>
        </p:txBody>
      </p:sp>
      <p:sp>
        <p:nvSpPr>
          <p:cNvPr id="700" name="Google Shape;700;p40"/>
          <p:cNvSpPr txBox="1"/>
          <p:nvPr/>
        </p:nvSpPr>
        <p:spPr>
          <a:xfrm rot="-5400000">
            <a:off x="-658964" y="2116140"/>
            <a:ext cx="259967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urier New"/>
              <a:buNone/>
            </a:pPr>
            <a:r>
              <a:rPr b="0" i="0" lang="en-US" sz="3200" u="none" cap="none" strike="noStrike">
                <a:solidFill>
                  <a:srgbClr val="000000"/>
                </a:solidFill>
                <a:latin typeface="Courier New"/>
                <a:ea typeface="Courier New"/>
                <a:cs typeface="Courier New"/>
                <a:sym typeface="Courier New"/>
              </a:rPr>
              <a:t>outcome</a:t>
            </a:r>
            <a:endParaRPr/>
          </a:p>
        </p:txBody>
      </p:sp>
      <p:sp>
        <p:nvSpPr>
          <p:cNvPr id="701" name="Google Shape;701;p40"/>
          <p:cNvSpPr txBox="1"/>
          <p:nvPr/>
        </p:nvSpPr>
        <p:spPr>
          <a:xfrm>
            <a:off x="1225231" y="1889072"/>
            <a:ext cx="224795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ourier New"/>
              <a:buNone/>
            </a:pPr>
            <a:r>
              <a:rPr b="0" i="0" lang="en-US" sz="3200" u="none" cap="none" strike="noStrike">
                <a:solidFill>
                  <a:srgbClr val="000000"/>
                </a:solidFill>
                <a:latin typeface="Courier New"/>
                <a:ea typeface="Courier New"/>
                <a:cs typeface="Courier New"/>
                <a:sym typeface="Courier New"/>
              </a:rPr>
              <a:t>features</a:t>
            </a:r>
            <a:endParaRPr/>
          </a:p>
        </p:txBody>
      </p:sp>
      <p:sp>
        <p:nvSpPr>
          <p:cNvPr id="702" name="Google Shape;702;p40"/>
          <p:cNvSpPr txBox="1"/>
          <p:nvPr/>
        </p:nvSpPr>
        <p:spPr>
          <a:xfrm>
            <a:off x="565150" y="6028792"/>
            <a:ext cx="1097153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He, Y., Burghardt, K., &amp; Lerman, K. (2020, February). A Geometric Solution to Fair Representations. In </a:t>
            </a:r>
            <a:r>
              <a:rPr b="0" i="1" lang="en-US" sz="1800" u="none" cap="none" strike="noStrike">
                <a:solidFill>
                  <a:srgbClr val="FFFFFF"/>
                </a:solidFill>
                <a:latin typeface="Calibri"/>
                <a:ea typeface="Calibri"/>
                <a:cs typeface="Calibri"/>
                <a:sym typeface="Calibri"/>
              </a:rPr>
              <a:t>Proceedings of the AAAI/ACM Conference on AI, Ethics, and Society</a:t>
            </a:r>
            <a:r>
              <a:rPr b="0" i="0" lang="en-US" sz="1800" u="none" cap="none" strike="noStrike">
                <a:solidFill>
                  <a:srgbClr val="FFFFFF"/>
                </a:solidFill>
                <a:latin typeface="Calibri"/>
                <a:ea typeface="Calibri"/>
                <a:cs typeface="Calibri"/>
                <a:sym typeface="Calibri"/>
              </a:rPr>
              <a:t> https://arxiv.org/abs/1910.12854</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41"/>
          <p:cNvSpPr txBox="1"/>
          <p:nvPr>
            <p:ph type="title"/>
          </p:nvPr>
        </p:nvSpPr>
        <p:spPr>
          <a:xfrm>
            <a:off x="838200" y="6035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Rockwell"/>
              <a:buNone/>
            </a:pPr>
            <a:r>
              <a:rPr lang="en-US" sz="4000">
                <a:latin typeface="Rockwell"/>
                <a:ea typeface="Rockwell"/>
                <a:cs typeface="Rockwell"/>
                <a:sym typeface="Rockwell"/>
              </a:rPr>
              <a:t>Recidivism prediction (COMPAS): </a:t>
            </a:r>
            <a:br>
              <a:rPr lang="en-US" sz="4000">
                <a:latin typeface="Rockwell"/>
                <a:ea typeface="Rockwell"/>
                <a:cs typeface="Rockwell"/>
                <a:sym typeface="Rockwell"/>
              </a:rPr>
            </a:br>
            <a:r>
              <a:rPr lang="en-US" sz="3600">
                <a:latin typeface="Rockwell"/>
                <a:ea typeface="Rockwell"/>
                <a:cs typeface="Rockwell"/>
                <a:sym typeface="Rockwell"/>
              </a:rPr>
              <a:t>Fairness vs Accuracy tradeoffs</a:t>
            </a:r>
            <a:endParaRPr sz="4000">
              <a:latin typeface="Rockwell"/>
              <a:ea typeface="Rockwell"/>
              <a:cs typeface="Rockwell"/>
              <a:sym typeface="Rockwell"/>
            </a:endParaRPr>
          </a:p>
        </p:txBody>
      </p:sp>
      <p:pic>
        <p:nvPicPr>
          <p:cNvPr id="708" name="Google Shape;708;p41"/>
          <p:cNvPicPr preferRelativeResize="0"/>
          <p:nvPr>
            <p:ph idx="1" type="body"/>
          </p:nvPr>
        </p:nvPicPr>
        <p:blipFill rotWithShape="1">
          <a:blip r:embed="rId3">
            <a:alphaModFix/>
          </a:blip>
          <a:srcRect b="0" l="0" r="0" t="11996"/>
          <a:stretch/>
        </p:blipFill>
        <p:spPr>
          <a:xfrm>
            <a:off x="2545773" y="1530357"/>
            <a:ext cx="6677216" cy="3933009"/>
          </a:xfrm>
          <a:prstGeom prst="rect">
            <a:avLst/>
          </a:prstGeom>
          <a:noFill/>
          <a:ln>
            <a:noFill/>
          </a:ln>
        </p:spPr>
      </p:pic>
      <p:sp>
        <p:nvSpPr>
          <p:cNvPr id="709" name="Google Shape;709;p41"/>
          <p:cNvSpPr txBox="1"/>
          <p:nvPr/>
        </p:nvSpPr>
        <p:spPr>
          <a:xfrm>
            <a:off x="4709565" y="5502585"/>
            <a:ext cx="149015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Accuracy</a:t>
            </a:r>
            <a:endParaRPr/>
          </a:p>
        </p:txBody>
      </p:sp>
      <p:cxnSp>
        <p:nvCxnSpPr>
          <p:cNvPr id="710" name="Google Shape;710;p41"/>
          <p:cNvCxnSpPr/>
          <p:nvPr/>
        </p:nvCxnSpPr>
        <p:spPr>
          <a:xfrm flipH="1" rot="10800000">
            <a:off x="6661150" y="4781550"/>
            <a:ext cx="609600" cy="6350"/>
          </a:xfrm>
          <a:prstGeom prst="straightConnector1">
            <a:avLst/>
          </a:prstGeom>
          <a:noFill/>
          <a:ln cap="flat" cmpd="sng" w="38100">
            <a:solidFill>
              <a:srgbClr val="FF0000"/>
            </a:solidFill>
            <a:prstDash val="solid"/>
            <a:miter lim="800000"/>
            <a:headEnd len="sm" w="sm" type="none"/>
            <a:tailEnd len="med" w="med" type="triangle"/>
          </a:ln>
        </p:spPr>
      </p:cxnSp>
      <p:cxnSp>
        <p:nvCxnSpPr>
          <p:cNvPr id="711" name="Google Shape;711;p41"/>
          <p:cNvCxnSpPr/>
          <p:nvPr/>
        </p:nvCxnSpPr>
        <p:spPr>
          <a:xfrm rot="10800000">
            <a:off x="8681845" y="3282950"/>
            <a:ext cx="609600" cy="6350"/>
          </a:xfrm>
          <a:prstGeom prst="straightConnector1">
            <a:avLst/>
          </a:prstGeom>
          <a:noFill/>
          <a:ln cap="flat" cmpd="sng" w="38100">
            <a:solidFill>
              <a:srgbClr val="FF0000"/>
            </a:solidFill>
            <a:prstDash val="solid"/>
            <a:miter lim="800000"/>
            <a:headEnd len="sm" w="sm" type="none"/>
            <a:tailEnd len="med" w="med" type="triangle"/>
          </a:ln>
        </p:spPr>
      </p:cxnSp>
      <p:sp>
        <p:nvSpPr>
          <p:cNvPr id="712" name="Google Shape;712;p41"/>
          <p:cNvSpPr txBox="1"/>
          <p:nvPr/>
        </p:nvSpPr>
        <p:spPr>
          <a:xfrm>
            <a:off x="294353" y="2739646"/>
            <a:ext cx="1764063" cy="1975862"/>
          </a:xfrm>
          <a:prstGeom prst="rect">
            <a:avLst/>
          </a:prstGeom>
          <a:blipFill rotWithShape="1">
            <a:blip r:embed="rId4">
              <a:alphaModFix/>
            </a:blip>
            <a:stretch>
              <a:fillRect b="-2461" l="-3446" r="-5171" t="-153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713" name="Google Shape;713;p41"/>
          <p:cNvGrpSpPr/>
          <p:nvPr/>
        </p:nvGrpSpPr>
        <p:grpSpPr>
          <a:xfrm>
            <a:off x="518643" y="5724591"/>
            <a:ext cx="11263725" cy="1018755"/>
            <a:chOff x="583379" y="5630859"/>
            <a:chExt cx="11263725" cy="1018755"/>
          </a:xfrm>
        </p:grpSpPr>
        <p:sp>
          <p:nvSpPr>
            <p:cNvPr id="714" name="Google Shape;714;p41"/>
            <p:cNvSpPr/>
            <p:nvPr/>
          </p:nvSpPr>
          <p:spPr>
            <a:xfrm>
              <a:off x="583380" y="5630859"/>
              <a:ext cx="1404690" cy="480960"/>
            </a:xfrm>
            <a:prstGeom prst="roundRect">
              <a:avLst>
                <a:gd fmla="val 16667" name="adj"/>
              </a:avLst>
            </a:prstGeom>
            <a:solidFill>
              <a:srgbClr val="7F7F7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Rockwell"/>
                <a:buNone/>
              </a:pPr>
              <a:r>
                <a:rPr b="1" i="0" lang="en-US" sz="1800" u="none" cap="none" strike="noStrike">
                  <a:solidFill>
                    <a:srgbClr val="FFFFFF"/>
                  </a:solidFill>
                  <a:latin typeface="Rockwell"/>
                  <a:ea typeface="Rockwell"/>
                  <a:cs typeface="Rockwell"/>
                  <a:sym typeface="Rockwell"/>
                </a:rPr>
                <a:t>METHOD</a:t>
              </a:r>
              <a:endParaRPr b="1" i="0" sz="1800" u="none" cap="none" strike="noStrike">
                <a:solidFill>
                  <a:srgbClr val="FFFFFF"/>
                </a:solidFill>
                <a:latin typeface="Rockwell"/>
                <a:ea typeface="Rockwell"/>
                <a:cs typeface="Rockwell"/>
                <a:sym typeface="Rockwell"/>
              </a:endParaRPr>
            </a:p>
          </p:txBody>
        </p:sp>
        <p:sp>
          <p:nvSpPr>
            <p:cNvPr id="715" name="Google Shape;715;p41"/>
            <p:cNvSpPr/>
            <p:nvPr/>
          </p:nvSpPr>
          <p:spPr>
            <a:xfrm>
              <a:off x="583379" y="6055205"/>
              <a:ext cx="11263725" cy="594409"/>
            </a:xfrm>
            <a:prstGeom prst="rect">
              <a:avLst/>
            </a:prstGeom>
            <a:solidFill>
              <a:srgbClr val="D8D8D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Rockwell"/>
                <a:buNone/>
              </a:pPr>
              <a:r>
                <a:rPr b="0" i="0" lang="en-US" sz="1800" u="none" cap="none" strike="noStrike">
                  <a:solidFill>
                    <a:srgbClr val="000000"/>
                  </a:solidFill>
                  <a:latin typeface="Rockwell"/>
                  <a:ea typeface="Rockwell"/>
                  <a:cs typeface="Rockwell"/>
                  <a:sym typeface="Rockwell"/>
                </a:rPr>
                <a:t>He, Burghardt &amp; Lerman. (2020). A Geometric Solution to Fair Representations</a:t>
              </a:r>
              <a:r>
                <a:rPr b="0" i="1" lang="en-US" sz="1800" u="none" cap="none" strike="noStrike">
                  <a:solidFill>
                    <a:srgbClr val="000000"/>
                  </a:solidFill>
                  <a:latin typeface="Rockwell"/>
                  <a:ea typeface="Rockwell"/>
                  <a:cs typeface="Rockwell"/>
                  <a:sym typeface="Rockwell"/>
                </a:rPr>
                <a:t>. In AIES. </a:t>
              </a:r>
              <a:endParaRPr/>
            </a:p>
            <a:p>
              <a:pPr indent="0" lvl="0" marL="0" marR="0" rtl="0" algn="l">
                <a:lnSpc>
                  <a:spcPct val="100000"/>
                </a:lnSpc>
                <a:spcBef>
                  <a:spcPts val="0"/>
                </a:spcBef>
                <a:spcAft>
                  <a:spcPts val="0"/>
                </a:spcAft>
                <a:buClr>
                  <a:srgbClr val="000000"/>
                </a:buClr>
                <a:buSzPts val="1800"/>
                <a:buFont typeface="Rockwell"/>
                <a:buNone/>
              </a:pPr>
              <a:r>
                <a:rPr b="0" i="1" lang="en-US" sz="1800" u="none" cap="none" strike="noStrike">
                  <a:solidFill>
                    <a:srgbClr val="000000"/>
                  </a:solidFill>
                  <a:latin typeface="Rockwell"/>
                  <a:ea typeface="Rockwell"/>
                  <a:cs typeface="Rockwell"/>
                  <a:sym typeface="Rockwell"/>
                </a:rPr>
                <a:t>Code: </a:t>
              </a:r>
              <a:r>
                <a:rPr b="0" i="0" lang="en-US" sz="1800" u="sng" cap="none" strike="noStrike">
                  <a:solidFill>
                    <a:srgbClr val="0432FF"/>
                  </a:solidFill>
                  <a:latin typeface="Rockwell"/>
                  <a:ea typeface="Rockwell"/>
                  <a:cs typeface="Rockwell"/>
                  <a:sym typeface="Rockwell"/>
                </a:rPr>
                <a:t>https://github.com/</a:t>
              </a:r>
              <a:r>
                <a:rPr b="0" i="0" lang="en-US" sz="1800" u="sng" cap="none" strike="noStrike">
                  <a:solidFill>
                    <a:srgbClr val="0432FF"/>
                  </a:solidFill>
                  <a:latin typeface="Rockwell"/>
                  <a:ea typeface="Rockwell"/>
                  <a:cs typeface="Rockwell"/>
                  <a:sym typeface="Rockwell"/>
                  <a:hlinkClick r:id="rId5">
                    <a:extLst>
                      <a:ext uri="{A12FA001-AC4F-418D-AE19-62706E023703}">
                        <ahyp:hlinkClr val="tx"/>
                      </a:ext>
                    </a:extLst>
                  </a:hlinkClick>
                </a:rPr>
                <a:t>yuziheusc</a:t>
              </a:r>
              <a:r>
                <a:rPr b="0" i="0" lang="en-US" sz="1800" u="sng" cap="none" strike="noStrike">
                  <a:solidFill>
                    <a:srgbClr val="0432FF"/>
                  </a:solidFill>
                  <a:latin typeface="Rockwell"/>
                  <a:ea typeface="Rockwell"/>
                  <a:cs typeface="Rockwell"/>
                  <a:sym typeface="Rockwell"/>
                </a:rPr>
                <a:t>/fair_linear</a:t>
              </a:r>
              <a:endParaRPr b="0" i="0" sz="1800" u="sng" cap="none" strike="noStrike">
                <a:solidFill>
                  <a:srgbClr val="0432FF"/>
                </a:solidFill>
                <a:latin typeface="Rockwell"/>
                <a:ea typeface="Rockwell"/>
                <a:cs typeface="Rockwell"/>
                <a:sym typeface="Rockwe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42"/>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vs Calibration error tradeoffs</a:t>
            </a:r>
            <a:endParaRPr/>
          </a:p>
        </p:txBody>
      </p:sp>
      <p:pic>
        <p:nvPicPr>
          <p:cNvPr id="721" name="Google Shape;721;p42"/>
          <p:cNvPicPr preferRelativeResize="0"/>
          <p:nvPr>
            <p:ph idx="1" type="body"/>
          </p:nvPr>
        </p:nvPicPr>
        <p:blipFill rotWithShape="1">
          <a:blip r:embed="rId3">
            <a:alphaModFix/>
          </a:blip>
          <a:srcRect b="0" l="0" r="0" t="0"/>
          <a:stretch/>
        </p:blipFill>
        <p:spPr>
          <a:xfrm>
            <a:off x="1879256" y="858838"/>
            <a:ext cx="7324725" cy="4848225"/>
          </a:xfrm>
          <a:prstGeom prst="rect">
            <a:avLst/>
          </a:prstGeom>
          <a:noFill/>
          <a:ln>
            <a:noFill/>
          </a:ln>
        </p:spPr>
      </p:pic>
      <p:sp>
        <p:nvSpPr>
          <p:cNvPr id="722" name="Google Shape;722;p42"/>
          <p:cNvSpPr txBox="1"/>
          <p:nvPr/>
        </p:nvSpPr>
        <p:spPr>
          <a:xfrm>
            <a:off x="4676317" y="5612409"/>
            <a:ext cx="2583912"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Calibration error</a:t>
            </a:r>
            <a:endParaRPr/>
          </a:p>
        </p:txBody>
      </p:sp>
      <p:sp>
        <p:nvSpPr>
          <p:cNvPr id="723" name="Google Shape;723;p42"/>
          <p:cNvSpPr txBox="1"/>
          <p:nvPr/>
        </p:nvSpPr>
        <p:spPr>
          <a:xfrm>
            <a:off x="369753" y="3990802"/>
            <a:ext cx="1764063"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Difference between the means for the two groups</a:t>
            </a:r>
            <a:endParaRPr/>
          </a:p>
        </p:txBody>
      </p:sp>
      <p:grpSp>
        <p:nvGrpSpPr>
          <p:cNvPr id="724" name="Google Shape;724;p42"/>
          <p:cNvGrpSpPr/>
          <p:nvPr/>
        </p:nvGrpSpPr>
        <p:grpSpPr>
          <a:xfrm>
            <a:off x="518643" y="5724591"/>
            <a:ext cx="11263725" cy="1018755"/>
            <a:chOff x="583379" y="5630859"/>
            <a:chExt cx="11263725" cy="1018755"/>
          </a:xfrm>
        </p:grpSpPr>
        <p:sp>
          <p:nvSpPr>
            <p:cNvPr id="725" name="Google Shape;725;p42"/>
            <p:cNvSpPr/>
            <p:nvPr/>
          </p:nvSpPr>
          <p:spPr>
            <a:xfrm>
              <a:off x="583380" y="5630859"/>
              <a:ext cx="1404690" cy="480960"/>
            </a:xfrm>
            <a:prstGeom prst="roundRect">
              <a:avLst>
                <a:gd fmla="val 16667" name="adj"/>
              </a:avLst>
            </a:prstGeom>
            <a:solidFill>
              <a:srgbClr val="7F7F7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Rockwell"/>
                <a:buNone/>
              </a:pPr>
              <a:r>
                <a:rPr b="1" i="0" lang="en-US" sz="1800" u="none" cap="none" strike="noStrike">
                  <a:solidFill>
                    <a:srgbClr val="FFFFFF"/>
                  </a:solidFill>
                  <a:latin typeface="Rockwell"/>
                  <a:ea typeface="Rockwell"/>
                  <a:cs typeface="Rockwell"/>
                  <a:sym typeface="Rockwell"/>
                </a:rPr>
                <a:t>METHOD</a:t>
              </a:r>
              <a:endParaRPr b="1" i="0" sz="1800" u="none" cap="none" strike="noStrike">
                <a:solidFill>
                  <a:srgbClr val="FFFFFF"/>
                </a:solidFill>
                <a:latin typeface="Rockwell"/>
                <a:ea typeface="Rockwell"/>
                <a:cs typeface="Rockwell"/>
                <a:sym typeface="Rockwell"/>
              </a:endParaRPr>
            </a:p>
          </p:txBody>
        </p:sp>
        <p:sp>
          <p:nvSpPr>
            <p:cNvPr id="726" name="Google Shape;726;p42"/>
            <p:cNvSpPr/>
            <p:nvPr/>
          </p:nvSpPr>
          <p:spPr>
            <a:xfrm>
              <a:off x="583379" y="6055205"/>
              <a:ext cx="11263725" cy="594409"/>
            </a:xfrm>
            <a:prstGeom prst="rect">
              <a:avLst/>
            </a:prstGeom>
            <a:solidFill>
              <a:srgbClr val="D8D8D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Rockwell"/>
                <a:buNone/>
              </a:pPr>
              <a:r>
                <a:rPr b="0" i="0" lang="en-US" sz="1800" u="none" cap="none" strike="noStrike">
                  <a:solidFill>
                    <a:srgbClr val="000000"/>
                  </a:solidFill>
                  <a:latin typeface="Rockwell"/>
                  <a:ea typeface="Rockwell"/>
                  <a:cs typeface="Rockwell"/>
                  <a:sym typeface="Rockwell"/>
                </a:rPr>
                <a:t>He, Burghardt &amp; Lerman. (2020). A Geometric Solution to Fair Representations</a:t>
              </a:r>
              <a:r>
                <a:rPr b="0" i="1" lang="en-US" sz="1800" u="none" cap="none" strike="noStrike">
                  <a:solidFill>
                    <a:srgbClr val="000000"/>
                  </a:solidFill>
                  <a:latin typeface="Rockwell"/>
                  <a:ea typeface="Rockwell"/>
                  <a:cs typeface="Rockwell"/>
                  <a:sym typeface="Rockwell"/>
                </a:rPr>
                <a:t>. In AIES. </a:t>
              </a:r>
              <a:endParaRPr/>
            </a:p>
            <a:p>
              <a:pPr indent="0" lvl="0" marL="0" marR="0" rtl="0" algn="l">
                <a:lnSpc>
                  <a:spcPct val="100000"/>
                </a:lnSpc>
                <a:spcBef>
                  <a:spcPts val="0"/>
                </a:spcBef>
                <a:spcAft>
                  <a:spcPts val="0"/>
                </a:spcAft>
                <a:buClr>
                  <a:srgbClr val="000000"/>
                </a:buClr>
                <a:buSzPts val="1800"/>
                <a:buFont typeface="Rockwell"/>
                <a:buNone/>
              </a:pPr>
              <a:r>
                <a:rPr b="0" i="1" lang="en-US" sz="1800" u="none" cap="none" strike="noStrike">
                  <a:solidFill>
                    <a:srgbClr val="000000"/>
                  </a:solidFill>
                  <a:latin typeface="Rockwell"/>
                  <a:ea typeface="Rockwell"/>
                  <a:cs typeface="Rockwell"/>
                  <a:sym typeface="Rockwell"/>
                </a:rPr>
                <a:t>Code: </a:t>
              </a:r>
              <a:r>
                <a:rPr b="0" i="0" lang="en-US" sz="1800" u="sng" cap="none" strike="noStrike">
                  <a:solidFill>
                    <a:srgbClr val="0432FF"/>
                  </a:solidFill>
                  <a:latin typeface="Rockwell"/>
                  <a:ea typeface="Rockwell"/>
                  <a:cs typeface="Rockwell"/>
                  <a:sym typeface="Rockwell"/>
                </a:rPr>
                <a:t>https://github.com/</a:t>
              </a:r>
              <a:r>
                <a:rPr b="0" i="0" lang="en-US" sz="1800" u="sng" cap="none" strike="noStrike">
                  <a:solidFill>
                    <a:srgbClr val="0432FF"/>
                  </a:solidFill>
                  <a:latin typeface="Rockwell"/>
                  <a:ea typeface="Rockwell"/>
                  <a:cs typeface="Rockwell"/>
                  <a:sym typeface="Rockwell"/>
                  <a:hlinkClick r:id="rId4">
                    <a:extLst>
                      <a:ext uri="{A12FA001-AC4F-418D-AE19-62706E023703}">
                        <ahyp:hlinkClr val="tx"/>
                      </a:ext>
                    </a:extLst>
                  </a:hlinkClick>
                </a:rPr>
                <a:t>yuziheusc</a:t>
              </a:r>
              <a:r>
                <a:rPr b="0" i="0" lang="en-US" sz="1800" u="sng" cap="none" strike="noStrike">
                  <a:solidFill>
                    <a:srgbClr val="0432FF"/>
                  </a:solidFill>
                  <a:latin typeface="Rockwell"/>
                  <a:ea typeface="Rockwell"/>
                  <a:cs typeface="Rockwell"/>
                  <a:sym typeface="Rockwell"/>
                </a:rPr>
                <a:t>/fair_linear</a:t>
              </a:r>
              <a:endParaRPr b="0" i="0" sz="1800" u="sng" cap="none" strike="noStrike">
                <a:solidFill>
                  <a:srgbClr val="0432FF"/>
                </a:solidFill>
                <a:latin typeface="Rockwell"/>
                <a:ea typeface="Rockwell"/>
                <a:cs typeface="Rockwell"/>
                <a:sym typeface="Rockwell"/>
              </a:endParaRPr>
            </a:p>
          </p:txBody>
        </p:sp>
      </p:grpSp>
      <p:cxnSp>
        <p:nvCxnSpPr>
          <p:cNvPr id="727" name="Google Shape;727;p42"/>
          <p:cNvCxnSpPr/>
          <p:nvPr/>
        </p:nvCxnSpPr>
        <p:spPr>
          <a:xfrm flipH="1" rot="10800000">
            <a:off x="3456119" y="4920096"/>
            <a:ext cx="609600" cy="6350"/>
          </a:xfrm>
          <a:prstGeom prst="straightConnector1">
            <a:avLst/>
          </a:prstGeom>
          <a:noFill/>
          <a:ln cap="flat" cmpd="sng" w="38100">
            <a:solidFill>
              <a:srgbClr val="FF0000"/>
            </a:solidFill>
            <a:prstDash val="solid"/>
            <a:round/>
            <a:headEnd len="sm" w="sm"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43"/>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Mechanism of bias in COMPAS</a:t>
            </a:r>
            <a:endParaRPr/>
          </a:p>
        </p:txBody>
      </p:sp>
      <p:sp>
        <p:nvSpPr>
          <p:cNvPr id="733" name="Google Shape;733;p43"/>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Where does the COMPAS data come from?</a:t>
            </a:r>
            <a:endParaRPr/>
          </a:p>
          <a:p>
            <a:pPr indent="-285750" lvl="1" marL="742950" rtl="0" algn="l">
              <a:spcBef>
                <a:spcPts val="480"/>
              </a:spcBef>
              <a:spcAft>
                <a:spcPts val="0"/>
              </a:spcAft>
              <a:buClr>
                <a:schemeClr val="dk1"/>
              </a:buClr>
              <a:buSzPts val="2400"/>
              <a:buChar char="–"/>
            </a:pPr>
            <a:r>
              <a:rPr lang="en-US"/>
              <a:t>Level of Service Inventory – Revised (LSI)</a:t>
            </a:r>
            <a:endParaRPr/>
          </a:p>
          <a:p>
            <a:pPr indent="-342900" lvl="0" marL="342900" rtl="0" algn="l">
              <a:spcBef>
                <a:spcPts val="560"/>
              </a:spcBef>
              <a:spcAft>
                <a:spcPts val="0"/>
              </a:spcAft>
              <a:buClr>
                <a:schemeClr val="dk1"/>
              </a:buClr>
              <a:buSzPts val="2800"/>
              <a:buChar char="•"/>
            </a:pPr>
            <a:r>
              <a:rPr lang="en-US"/>
              <a:t>A lengthy questionnaire for the prisoner to fill out, with questions like</a:t>
            </a:r>
            <a:endParaRPr/>
          </a:p>
          <a:p>
            <a:pPr indent="-285750" lvl="1" marL="742950" rtl="0" algn="l">
              <a:spcBef>
                <a:spcPts val="480"/>
              </a:spcBef>
              <a:spcAft>
                <a:spcPts val="0"/>
              </a:spcAft>
              <a:buClr>
                <a:schemeClr val="dk1"/>
              </a:buClr>
              <a:buSzPts val="2400"/>
              <a:buChar char="–"/>
            </a:pPr>
            <a:r>
              <a:rPr lang="en-US"/>
              <a:t>“How many prior arrests have you had?”</a:t>
            </a:r>
            <a:endParaRPr/>
          </a:p>
          <a:p>
            <a:pPr indent="-285750" lvl="1" marL="742950" rtl="0" algn="l">
              <a:spcBef>
                <a:spcPts val="480"/>
              </a:spcBef>
              <a:spcAft>
                <a:spcPts val="0"/>
              </a:spcAft>
              <a:buClr>
                <a:schemeClr val="dk1"/>
              </a:buClr>
              <a:buSzPts val="2400"/>
              <a:buChar char="–"/>
            </a:pPr>
            <a:r>
              <a:rPr lang="en-US"/>
              <a:t>“What part did alcohol and drugs play?”</a:t>
            </a:r>
            <a:endParaRPr/>
          </a:p>
          <a:p>
            <a:pPr indent="-285750" lvl="1" marL="742950" rtl="0" algn="l">
              <a:spcBef>
                <a:spcPts val="480"/>
              </a:spcBef>
              <a:spcAft>
                <a:spcPts val="0"/>
              </a:spcAft>
              <a:buClr>
                <a:schemeClr val="dk1"/>
              </a:buClr>
              <a:buSzPts val="2400"/>
              <a:buChar char="–"/>
            </a:pPr>
            <a:r>
              <a:rPr lang="en-US"/>
              <a:t>“The first time you were involved with the police?”</a:t>
            </a:r>
            <a:endParaRPr/>
          </a:p>
          <a:p>
            <a:pPr indent="-342900" lvl="0" marL="342900" rtl="0" algn="l">
              <a:spcBef>
                <a:spcPts val="560"/>
              </a:spcBef>
              <a:spcAft>
                <a:spcPts val="0"/>
              </a:spcAft>
              <a:buClr>
                <a:schemeClr val="dk1"/>
              </a:buClr>
              <a:buSzPts val="2800"/>
              <a:buChar char="•"/>
            </a:pPr>
            <a:r>
              <a:rPr lang="en-US"/>
              <a:t>The questions themselves treat minority classes differentially and contribute to the feedback loop amplifying bias (masking)</a:t>
            </a:r>
            <a:endParaRPr/>
          </a:p>
          <a:p>
            <a:pPr indent="-342900" lvl="0" marL="342900" rtl="0" algn="l">
              <a:spcBef>
                <a:spcPts val="560"/>
              </a:spcBef>
              <a:spcAft>
                <a:spcPts val="0"/>
              </a:spcAft>
              <a:buClr>
                <a:schemeClr val="dk1"/>
              </a:buClr>
              <a:buSzPts val="2800"/>
              <a:buChar char="•"/>
            </a:pPr>
            <a:r>
              <a:rPr lang="en-US"/>
              <a:t>Also, differences in policing norms across neighborhoods lead to different arrest rates for different groups</a:t>
            </a:r>
            <a:endParaRPr/>
          </a:p>
          <a:p>
            <a:pPr indent="-165100" lvl="0" marL="342900" rtl="0" algn="l">
              <a:spcBef>
                <a:spcPts val="560"/>
              </a:spcBef>
              <a:spcAft>
                <a:spcPts val="0"/>
              </a:spcAft>
              <a:buClr>
                <a:schemeClr val="dk1"/>
              </a:buClr>
              <a:buSzPts val="28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4"/>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Lessons learned: How algorithms can discriminate</a:t>
            </a:r>
            <a:endParaRPr/>
          </a:p>
        </p:txBody>
      </p:sp>
      <p:sp>
        <p:nvSpPr>
          <p:cNvPr id="739" name="Google Shape;739;p44"/>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Transparency</a:t>
            </a:r>
            <a:endParaRPr/>
          </a:p>
          <a:p>
            <a:pPr indent="-285750" lvl="1" marL="742950" rtl="0" algn="l">
              <a:spcBef>
                <a:spcPts val="480"/>
              </a:spcBef>
              <a:spcAft>
                <a:spcPts val="0"/>
              </a:spcAft>
              <a:buClr>
                <a:schemeClr val="dk1"/>
              </a:buClr>
              <a:buSzPts val="2400"/>
              <a:buChar char="–"/>
            </a:pPr>
            <a:r>
              <a:rPr lang="en-US"/>
              <a:t>How is the data collected? Is the bias built into data collection?</a:t>
            </a:r>
            <a:endParaRPr/>
          </a:p>
          <a:p>
            <a:pPr indent="-228600" lvl="2" marL="1143000" rtl="0" algn="l">
              <a:spcBef>
                <a:spcPts val="320"/>
              </a:spcBef>
              <a:spcAft>
                <a:spcPts val="0"/>
              </a:spcAft>
              <a:buClr>
                <a:schemeClr val="dk1"/>
              </a:buClr>
              <a:buSzPts val="1600"/>
              <a:buChar char="•"/>
            </a:pPr>
            <a:r>
              <a:rPr lang="en-US" sz="1600"/>
              <a:t>Choices of what data to collect, what variables to model reflect ideology and blind spots</a:t>
            </a:r>
            <a:endParaRPr/>
          </a:p>
          <a:p>
            <a:pPr indent="-285750" lvl="1" marL="742950" rtl="0" algn="l">
              <a:spcBef>
                <a:spcPts val="480"/>
              </a:spcBef>
              <a:spcAft>
                <a:spcPts val="0"/>
              </a:spcAft>
              <a:buClr>
                <a:schemeClr val="dk1"/>
              </a:buClr>
              <a:buSzPts val="2400"/>
              <a:buChar char="–"/>
            </a:pPr>
            <a:r>
              <a:rPr lang="en-US"/>
              <a:t>Are participants aware of being modeled? Do they know how their data is used?</a:t>
            </a:r>
            <a:endParaRPr/>
          </a:p>
          <a:p>
            <a:pPr indent="-285750" lvl="1" marL="742950" rtl="0" algn="l">
              <a:spcBef>
                <a:spcPts val="480"/>
              </a:spcBef>
              <a:spcAft>
                <a:spcPts val="0"/>
              </a:spcAft>
              <a:buClr>
                <a:schemeClr val="dk1"/>
              </a:buClr>
              <a:buSzPts val="2400"/>
              <a:buChar char="–"/>
            </a:pPr>
            <a:r>
              <a:rPr lang="en-US"/>
              <a:t>Does the model rely on proxies? Are they valid?</a:t>
            </a:r>
            <a:endParaRPr/>
          </a:p>
          <a:p>
            <a:pPr indent="-342900" lvl="0" marL="342900" rtl="0" algn="l">
              <a:spcBef>
                <a:spcPts val="560"/>
              </a:spcBef>
              <a:spcAft>
                <a:spcPts val="0"/>
              </a:spcAft>
              <a:buClr>
                <a:schemeClr val="dk1"/>
              </a:buClr>
              <a:buSzPts val="2800"/>
              <a:buChar char="•"/>
            </a:pPr>
            <a:r>
              <a:rPr lang="en-US"/>
              <a:t>Asymmetry</a:t>
            </a:r>
            <a:endParaRPr/>
          </a:p>
          <a:p>
            <a:pPr indent="-285750" lvl="1" marL="742950" rtl="0" algn="l">
              <a:spcBef>
                <a:spcPts val="480"/>
              </a:spcBef>
              <a:spcAft>
                <a:spcPts val="0"/>
              </a:spcAft>
              <a:buClr>
                <a:schemeClr val="dk1"/>
              </a:buClr>
              <a:buSzPts val="2400"/>
              <a:buChar char="–"/>
            </a:pPr>
            <a:r>
              <a:rPr lang="en-US"/>
              <a:t>Who is harmed by the mistakes? Is the damage born by all groups equally?</a:t>
            </a:r>
            <a:endParaRPr/>
          </a:p>
          <a:p>
            <a:pPr indent="-285750" lvl="1" marL="742950" rtl="0" algn="l">
              <a:spcBef>
                <a:spcPts val="480"/>
              </a:spcBef>
              <a:spcAft>
                <a:spcPts val="0"/>
              </a:spcAft>
              <a:buClr>
                <a:schemeClr val="dk1"/>
              </a:buClr>
              <a:buSzPts val="2400"/>
              <a:buChar char="–"/>
            </a:pPr>
            <a:r>
              <a:rPr lang="en-US"/>
              <a:t>Is the harm of False Positives comparable to the harms of False Negatives? </a:t>
            </a:r>
            <a:endParaRPr/>
          </a:p>
          <a:p>
            <a:pPr indent="-342900" lvl="0" marL="342900" rtl="0" algn="l">
              <a:spcBef>
                <a:spcPts val="560"/>
              </a:spcBef>
              <a:spcAft>
                <a:spcPts val="0"/>
              </a:spcAft>
              <a:buClr>
                <a:schemeClr val="dk1"/>
              </a:buClr>
              <a:buSzPts val="2800"/>
              <a:buChar char="•"/>
            </a:pPr>
            <a:r>
              <a:rPr lang="en-US"/>
              <a:t>Feedback</a:t>
            </a:r>
            <a:endParaRPr/>
          </a:p>
          <a:p>
            <a:pPr indent="-285750" lvl="1" marL="742950" rtl="0" algn="l">
              <a:spcBef>
                <a:spcPts val="480"/>
              </a:spcBef>
              <a:spcAft>
                <a:spcPts val="0"/>
              </a:spcAft>
              <a:buClr>
                <a:schemeClr val="dk1"/>
              </a:buClr>
              <a:buSzPts val="2400"/>
              <a:buChar char="–"/>
            </a:pPr>
            <a:r>
              <a:rPr lang="en-US"/>
              <a:t>Does the model learn from mistakes? Is it updated when ground truth changes?</a:t>
            </a:r>
            <a:endParaRPr/>
          </a:p>
          <a:p>
            <a:pPr indent="-285750" lvl="1" marL="742950" rtl="0" algn="l">
              <a:spcBef>
                <a:spcPts val="480"/>
              </a:spcBef>
              <a:spcAft>
                <a:spcPts val="0"/>
              </a:spcAft>
              <a:buClr>
                <a:schemeClr val="dk1"/>
              </a:buClr>
              <a:buSzPts val="2400"/>
              <a:buChar char="–"/>
            </a:pPr>
            <a:r>
              <a:rPr lang="en-US"/>
              <a:t>Does it create a feedback loop that exacerbates the damage?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45"/>
          <p:cNvSpPr txBox="1"/>
          <p:nvPr>
            <p:ph type="title"/>
          </p:nvPr>
        </p:nvSpPr>
        <p:spPr>
          <a:xfrm>
            <a:off x="963084" y="4406903"/>
            <a:ext cx="103632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rgbClr val="231F20"/>
                </a:solidFill>
                <a:latin typeface="Arial"/>
                <a:ea typeface="Arial"/>
                <a:cs typeface="Arial"/>
                <a:sym typeface="Arial"/>
              </a:rPr>
              <a:t>RISK PREDICTION IN HEALTH CARE</a:t>
            </a:r>
            <a:br>
              <a:rPr lang="en-US" sz="2400">
                <a:solidFill>
                  <a:srgbClr val="231F20"/>
                </a:solidFill>
                <a:latin typeface="Arial"/>
                <a:ea typeface="Arial"/>
                <a:cs typeface="Arial"/>
                <a:sym typeface="Arial"/>
              </a:rPr>
            </a:br>
            <a:r>
              <a:rPr b="0" i="0" lang="en-US" sz="2400" u="none" strike="noStrike">
                <a:solidFill>
                  <a:srgbClr val="231F20"/>
                </a:solidFill>
                <a:latin typeface="Arial"/>
                <a:ea typeface="Arial"/>
                <a:cs typeface="Arial"/>
                <a:sym typeface="Arial"/>
              </a:rPr>
              <a:t>OBERMEYER, Z., POWERS, B., VOGELI, C., &amp; MULLAINATHAN, S. (2019). DISSECTING RACIAL BIAS IN AN ALGORITHM USED TO MANAGE THE HEALTH OF POPULATIONS. </a:t>
            </a:r>
            <a:r>
              <a:rPr b="0" i="1" lang="en-US" sz="2400" u="none" strike="noStrike">
                <a:solidFill>
                  <a:srgbClr val="231F20"/>
                </a:solidFill>
                <a:latin typeface="Arial"/>
                <a:ea typeface="Arial"/>
                <a:cs typeface="Arial"/>
                <a:sym typeface="Arial"/>
              </a:rPr>
              <a:t>SCIENCE</a:t>
            </a:r>
            <a:r>
              <a:rPr b="0" i="0" lang="en-US" sz="2400" u="none" strike="noStrike">
                <a:solidFill>
                  <a:srgbClr val="231F20"/>
                </a:solidFill>
                <a:latin typeface="Arial"/>
                <a:ea typeface="Arial"/>
                <a:cs typeface="Arial"/>
                <a:sym typeface="Arial"/>
              </a:rPr>
              <a:t>, 366(6464), 447-453.</a:t>
            </a:r>
            <a:endParaRPr sz="4800"/>
          </a:p>
        </p:txBody>
      </p:sp>
      <p:sp>
        <p:nvSpPr>
          <p:cNvPr id="745" name="Google Shape;745;p45"/>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888888"/>
              </a:buClr>
              <a:buSzPts val="20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46"/>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Main findings</a:t>
            </a:r>
            <a:endParaRPr/>
          </a:p>
        </p:txBody>
      </p:sp>
      <p:sp>
        <p:nvSpPr>
          <p:cNvPr id="751" name="Google Shape;751;p46"/>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Health systems use algorithms to identify and help patients with complex health needs, </a:t>
            </a:r>
            <a:endParaRPr/>
          </a:p>
          <a:p>
            <a:pPr indent="-342900" lvl="0" marL="342900" rtl="0" algn="l">
              <a:spcBef>
                <a:spcPts val="480"/>
              </a:spcBef>
              <a:spcAft>
                <a:spcPts val="0"/>
              </a:spcAft>
              <a:buClr>
                <a:srgbClr val="231F20"/>
              </a:buClr>
              <a:buSzPts val="2400"/>
              <a:buChar char="•"/>
            </a:pPr>
            <a:r>
              <a:rPr lang="en-US" sz="2400">
                <a:solidFill>
                  <a:srgbClr val="231F20"/>
                </a:solidFill>
                <a:latin typeface="Calibri"/>
                <a:ea typeface="Calibri"/>
                <a:cs typeface="Calibri"/>
                <a:sym typeface="Calibri"/>
              </a:rPr>
              <a:t>Algorithms are racially biased: Conditioned on risk score, Black patients are </a:t>
            </a:r>
            <a:r>
              <a:rPr b="0" i="0" lang="en-US" sz="2400" u="none" strike="noStrike">
                <a:solidFill>
                  <a:srgbClr val="231F20"/>
                </a:solidFill>
                <a:latin typeface="Calibri"/>
                <a:ea typeface="Calibri"/>
                <a:cs typeface="Calibri"/>
                <a:sym typeface="Calibri"/>
              </a:rPr>
              <a:t>considerably sicker than White patients</a:t>
            </a:r>
            <a:endParaRPr b="0" i="0" u="none" strike="noStrike">
              <a:solidFill>
                <a:srgbClr val="231F20"/>
              </a:solidFill>
              <a:latin typeface="Calibri"/>
              <a:ea typeface="Calibri"/>
              <a:cs typeface="Calibri"/>
              <a:sym typeface="Calibri"/>
            </a:endParaRPr>
          </a:p>
          <a:p>
            <a:pPr indent="-342900" lvl="0" marL="342900" rtl="0" algn="l">
              <a:spcBef>
                <a:spcPts val="48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Removing the disparity would increase the percentage of Black patients receiving care from 17.7 to 46.5%. </a:t>
            </a:r>
            <a:endParaRPr/>
          </a:p>
          <a:p>
            <a:pPr indent="-342900" lvl="0" marL="342900" rtl="0" algn="l">
              <a:spcBef>
                <a:spcPts val="48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The bias arises because </a:t>
            </a:r>
            <a:r>
              <a:rPr lang="en-US" sz="2400">
                <a:solidFill>
                  <a:srgbClr val="231F20"/>
                </a:solidFill>
                <a:latin typeface="Calibri"/>
                <a:ea typeface="Calibri"/>
                <a:cs typeface="Calibri"/>
                <a:sym typeface="Calibri"/>
              </a:rPr>
              <a:t>health care costs are used as a proxy of health. </a:t>
            </a:r>
            <a:r>
              <a:rPr b="0" i="0" lang="en-US" sz="2400" u="none" strike="noStrike">
                <a:solidFill>
                  <a:srgbClr val="231F20"/>
                </a:solidFill>
                <a:latin typeface="Calibri"/>
                <a:ea typeface="Calibri"/>
                <a:cs typeface="Calibri"/>
                <a:sym typeface="Calibri"/>
              </a:rPr>
              <a:t>However, unequal access to health care means that less money is spent on caring for Black patients than White patients. </a:t>
            </a:r>
            <a:endParaRPr/>
          </a:p>
          <a:p>
            <a:pPr indent="-342900" lvl="0" marL="342900" rtl="0" algn="l">
              <a:spcBef>
                <a:spcPts val="48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The choice of convenient, seemingly effective proxies for ground truth can be a source of algorithmic bias.</a:t>
            </a:r>
            <a:endParaRPr sz="3600">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47"/>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problem</a:t>
            </a:r>
            <a:endParaRPr/>
          </a:p>
        </p:txBody>
      </p:sp>
      <p:sp>
        <p:nvSpPr>
          <p:cNvPr id="757" name="Google Shape;757;p47"/>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231F20"/>
              </a:buClr>
              <a:buSzPts val="2400"/>
              <a:buChar char="•"/>
            </a:pPr>
            <a:r>
              <a:rPr lang="en-US" sz="2400">
                <a:solidFill>
                  <a:srgbClr val="231F20"/>
                </a:solidFill>
                <a:latin typeface="Calibri"/>
                <a:ea typeface="Calibri"/>
                <a:cs typeface="Calibri"/>
                <a:sym typeface="Calibri"/>
              </a:rPr>
              <a:t>H</a:t>
            </a:r>
            <a:r>
              <a:rPr b="0" i="0" lang="en-US" sz="2400" u="none" strike="noStrike">
                <a:solidFill>
                  <a:srgbClr val="231F20"/>
                </a:solidFill>
                <a:latin typeface="Calibri"/>
                <a:ea typeface="Calibri"/>
                <a:cs typeface="Calibri"/>
                <a:sym typeface="Calibri"/>
              </a:rPr>
              <a:t>ealth systems rely on algorithms to identify patients who will benefit from costly health interventions</a:t>
            </a:r>
            <a:endParaRPr/>
          </a:p>
          <a:p>
            <a:pPr indent="-342900" lvl="0" marL="342900" rtl="0" algn="l">
              <a:spcBef>
                <a:spcPts val="48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Identifying patients who will benefit from interventions is a challenging causal inference problem.</a:t>
            </a:r>
            <a:r>
              <a:rPr lang="en-US" sz="2400">
                <a:solidFill>
                  <a:srgbClr val="231F20"/>
                </a:solidFill>
                <a:latin typeface="Calibri"/>
                <a:ea typeface="Calibri"/>
                <a:cs typeface="Calibri"/>
                <a:sym typeface="Calibri"/>
              </a:rPr>
              <a:t> </a:t>
            </a:r>
            <a:r>
              <a:rPr b="0" i="0" lang="en-US" sz="2400" u="none" strike="noStrike">
                <a:solidFill>
                  <a:srgbClr val="231F20"/>
                </a:solidFill>
                <a:latin typeface="Calibri"/>
                <a:ea typeface="Calibri"/>
                <a:cs typeface="Calibri"/>
                <a:sym typeface="Calibri"/>
              </a:rPr>
              <a:t>Instead, health systems use a key assumption: Patients with the greatest care needs will benefit the most from the program. </a:t>
            </a:r>
            <a:endParaRPr/>
          </a:p>
          <a:p>
            <a:pPr indent="-342900" lvl="0" marL="342900" rtl="0" algn="l">
              <a:spcBef>
                <a:spcPts val="48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This is a prediction problem: use past data to predict future health care needs.</a:t>
            </a:r>
            <a:endParaRPr/>
          </a:p>
          <a:p>
            <a:pPr indent="-190500" lvl="0" marL="342900" rtl="0" algn="l">
              <a:spcBef>
                <a:spcPts val="480"/>
              </a:spcBef>
              <a:spcAft>
                <a:spcPts val="0"/>
              </a:spcAft>
              <a:buClr>
                <a:schemeClr val="dk1"/>
              </a:buClr>
              <a:buSzPts val="2400"/>
              <a:buNone/>
            </a:pPr>
            <a:r>
              <a:t/>
            </a:r>
            <a:endParaRPr b="0" i="0" sz="2400" u="none" strike="noStrike">
              <a:solidFill>
                <a:srgbClr val="231F20"/>
              </a:solidFill>
              <a:latin typeface="Calibri"/>
              <a:ea typeface="Calibri"/>
              <a:cs typeface="Calibri"/>
              <a:sym typeface="Calibri"/>
            </a:endParaRPr>
          </a:p>
          <a:p>
            <a:pPr indent="-342900" lvl="0" marL="342900" rtl="0" algn="l">
              <a:spcBef>
                <a:spcPts val="480"/>
              </a:spcBef>
              <a:spcAft>
                <a:spcPts val="0"/>
              </a:spcAft>
              <a:buClr>
                <a:srgbClr val="231F20"/>
              </a:buClr>
              <a:buSzPts val="2400"/>
              <a:buChar char="•"/>
            </a:pPr>
            <a:r>
              <a:rPr lang="en-US" sz="2400">
                <a:solidFill>
                  <a:srgbClr val="231F20"/>
                </a:solidFill>
                <a:latin typeface="Calibri"/>
                <a:ea typeface="Calibri"/>
                <a:cs typeface="Calibri"/>
                <a:sym typeface="Calibri"/>
              </a:rPr>
              <a:t>This study: Access to data, specifically </a:t>
            </a:r>
            <a:r>
              <a:rPr b="0" i="0" lang="en-US" sz="2400" u="none" strike="noStrike">
                <a:solidFill>
                  <a:srgbClr val="231F20"/>
                </a:solidFill>
                <a:latin typeface="Calibri"/>
                <a:ea typeface="Calibri"/>
                <a:cs typeface="Calibri"/>
                <a:sym typeface="Calibri"/>
              </a:rPr>
              <a:t>inputs, outputs, and eventual outcomes, allows to quantify</a:t>
            </a:r>
            <a:r>
              <a:rPr lang="en-US" sz="2400">
                <a:solidFill>
                  <a:srgbClr val="231F20"/>
                </a:solidFill>
                <a:latin typeface="Calibri"/>
                <a:ea typeface="Calibri"/>
                <a:cs typeface="Calibri"/>
                <a:sym typeface="Calibri"/>
              </a:rPr>
              <a:t> </a:t>
            </a:r>
            <a:r>
              <a:rPr b="0" i="0" lang="en-US" sz="2400" u="none" strike="noStrike">
                <a:solidFill>
                  <a:srgbClr val="231F20"/>
                </a:solidFill>
                <a:latin typeface="Calibri"/>
                <a:ea typeface="Calibri"/>
                <a:cs typeface="Calibri"/>
                <a:sym typeface="Calibri"/>
              </a:rPr>
              <a:t>racial disparities in algorithms and isolate the mechanisms by which they arise.</a:t>
            </a:r>
            <a:endParaRPr/>
          </a:p>
          <a:p>
            <a:pPr indent="-165100" lvl="0" marL="342900" rtl="0" algn="l">
              <a:spcBef>
                <a:spcPts val="560"/>
              </a:spcBef>
              <a:spcAft>
                <a:spcPts val="0"/>
              </a:spcAft>
              <a:buClr>
                <a:schemeClr val="dk1"/>
              </a:buClr>
              <a:buSzPts val="28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48"/>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study</a:t>
            </a:r>
            <a:endParaRPr/>
          </a:p>
        </p:txBody>
      </p:sp>
      <p:sp>
        <p:nvSpPr>
          <p:cNvPr id="763" name="Google Shape;763;p48"/>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latin typeface="Calibri"/>
                <a:ea typeface="Calibri"/>
                <a:cs typeface="Calibri"/>
                <a:sym typeface="Calibri"/>
              </a:rPr>
              <a:t>Patients	</a:t>
            </a:r>
            <a:endParaRPr/>
          </a:p>
          <a:p>
            <a:pPr indent="-285750" lvl="1" marL="742950" rtl="0" algn="l">
              <a:spcBef>
                <a:spcPts val="400"/>
              </a:spcBef>
              <a:spcAft>
                <a:spcPts val="0"/>
              </a:spcAft>
              <a:buClr>
                <a:schemeClr val="dk1"/>
              </a:buClr>
              <a:buSzPts val="2000"/>
              <a:buChar char="–"/>
            </a:pPr>
            <a:r>
              <a:rPr lang="en-US" sz="2000">
                <a:latin typeface="Calibri"/>
                <a:ea typeface="Calibri"/>
                <a:cs typeface="Calibri"/>
                <a:sym typeface="Calibri"/>
              </a:rPr>
              <a:t>6,079 Black;  43,539 White</a:t>
            </a:r>
            <a:endParaRPr/>
          </a:p>
          <a:p>
            <a:pPr indent="-342900" lvl="0" marL="342900" rtl="0" algn="l">
              <a:spcBef>
                <a:spcPts val="480"/>
              </a:spcBef>
              <a:spcAft>
                <a:spcPts val="0"/>
              </a:spcAft>
              <a:buClr>
                <a:schemeClr val="dk1"/>
              </a:buClr>
              <a:buSzPts val="2400"/>
              <a:buChar char="•"/>
            </a:pPr>
            <a:r>
              <a:rPr lang="en-US" sz="2400">
                <a:latin typeface="Calibri"/>
                <a:ea typeface="Calibri"/>
                <a:cs typeface="Calibri"/>
                <a:sym typeface="Calibri"/>
              </a:rPr>
              <a:t>Predict </a:t>
            </a:r>
            <a:r>
              <a:rPr b="0" i="1" lang="en-US" sz="2400" u="none" strike="noStrike">
                <a:solidFill>
                  <a:srgbClr val="231F20"/>
                </a:solidFill>
                <a:latin typeface="Calibri"/>
                <a:ea typeface="Calibri"/>
                <a:cs typeface="Calibri"/>
                <a:sym typeface="Calibri"/>
              </a:rPr>
              <a:t>R</a:t>
            </a:r>
            <a:r>
              <a:rPr baseline="-25000" i="1" lang="en-US" sz="2400">
                <a:solidFill>
                  <a:srgbClr val="231F20"/>
                </a:solidFill>
                <a:latin typeface="Calibri"/>
                <a:ea typeface="Calibri"/>
                <a:cs typeface="Calibri"/>
                <a:sym typeface="Calibri"/>
              </a:rPr>
              <a:t>i,t</a:t>
            </a:r>
            <a:r>
              <a:rPr lang="en-US" sz="2400">
                <a:latin typeface="Calibri"/>
                <a:ea typeface="Calibri"/>
                <a:cs typeface="Calibri"/>
                <a:sym typeface="Calibri"/>
              </a:rPr>
              <a:t> risk score for </a:t>
            </a:r>
            <a:r>
              <a:rPr b="0" i="0" lang="en-US" sz="2400" u="none" strike="noStrike">
                <a:solidFill>
                  <a:srgbClr val="231F20"/>
                </a:solidFill>
                <a:latin typeface="Calibri"/>
                <a:ea typeface="Calibri"/>
                <a:cs typeface="Calibri"/>
                <a:sym typeface="Calibri"/>
              </a:rPr>
              <a:t>patient </a:t>
            </a:r>
            <a:r>
              <a:rPr b="0" i="1" lang="en-US" sz="2400" u="none" strike="noStrike">
                <a:solidFill>
                  <a:srgbClr val="231F20"/>
                </a:solidFill>
                <a:latin typeface="Calibri"/>
                <a:ea typeface="Calibri"/>
                <a:cs typeface="Calibri"/>
                <a:sym typeface="Calibri"/>
              </a:rPr>
              <a:t>i</a:t>
            </a:r>
            <a:r>
              <a:rPr b="0" i="0" lang="en-US" sz="2400" u="none" strike="noStrike">
                <a:solidFill>
                  <a:srgbClr val="231F20"/>
                </a:solidFill>
                <a:latin typeface="Calibri"/>
                <a:ea typeface="Calibri"/>
                <a:cs typeface="Calibri"/>
                <a:sym typeface="Calibri"/>
              </a:rPr>
              <a:t> in year </a:t>
            </a:r>
            <a:r>
              <a:rPr b="0" i="1" lang="en-US" sz="2400" u="none" strike="noStrike">
                <a:solidFill>
                  <a:srgbClr val="231F20"/>
                </a:solidFill>
                <a:latin typeface="Calibri"/>
                <a:ea typeface="Calibri"/>
                <a:cs typeface="Calibri"/>
                <a:sym typeface="Calibri"/>
              </a:rPr>
              <a:t>t</a:t>
            </a:r>
            <a:r>
              <a:rPr b="0" i="0" lang="en-US" sz="2400" u="none" strike="noStrike">
                <a:solidFill>
                  <a:srgbClr val="231F20"/>
                </a:solidFill>
                <a:latin typeface="Calibri"/>
                <a:ea typeface="Calibri"/>
                <a:cs typeface="Calibri"/>
                <a:sym typeface="Calibri"/>
              </a:rPr>
              <a:t>,</a:t>
            </a:r>
            <a:endParaRPr sz="2400">
              <a:latin typeface="Calibri"/>
              <a:ea typeface="Calibri"/>
              <a:cs typeface="Calibri"/>
              <a:sym typeface="Calibri"/>
            </a:endParaRPr>
          </a:p>
          <a:p>
            <a:pPr indent="-285750" lvl="1" marL="742950" rtl="0" algn="l">
              <a:spcBef>
                <a:spcPts val="400"/>
              </a:spcBef>
              <a:spcAft>
                <a:spcPts val="0"/>
              </a:spcAft>
              <a:buClr>
                <a:srgbClr val="231F20"/>
              </a:buClr>
              <a:buSzPts val="2000"/>
              <a:buChar char="–"/>
            </a:pPr>
            <a:r>
              <a:rPr lang="en-US" sz="2000">
                <a:solidFill>
                  <a:srgbClr val="231F20"/>
                </a:solidFill>
                <a:latin typeface="Calibri"/>
                <a:ea typeface="Calibri"/>
                <a:cs typeface="Calibri"/>
                <a:sym typeface="Calibri"/>
              </a:rPr>
              <a:t>Predicted </a:t>
            </a:r>
            <a:r>
              <a:rPr b="0" i="0" lang="en-US" sz="2000" u="none" strike="noStrike">
                <a:solidFill>
                  <a:srgbClr val="231F20"/>
                </a:solidFill>
                <a:latin typeface="Calibri"/>
                <a:ea typeface="Calibri"/>
                <a:cs typeface="Calibri"/>
                <a:sym typeface="Calibri"/>
              </a:rPr>
              <a:t>on the basis of claims data </a:t>
            </a:r>
            <a:r>
              <a:rPr b="0" i="1" lang="en-US" sz="2000" u="none" strike="noStrike">
                <a:solidFill>
                  <a:srgbClr val="231F20"/>
                </a:solidFill>
                <a:latin typeface="Calibri"/>
                <a:ea typeface="Calibri"/>
                <a:cs typeface="Calibri"/>
                <a:sym typeface="Calibri"/>
              </a:rPr>
              <a:t>X</a:t>
            </a:r>
            <a:r>
              <a:rPr b="0" baseline="-25000" i="1" lang="en-US" sz="2000" u="none" strike="noStrike">
                <a:solidFill>
                  <a:srgbClr val="231F20"/>
                </a:solidFill>
                <a:latin typeface="Calibri"/>
                <a:ea typeface="Calibri"/>
                <a:cs typeface="Calibri"/>
                <a:sym typeface="Calibri"/>
              </a:rPr>
              <a:t>i</a:t>
            </a:r>
            <a:r>
              <a:rPr b="0" baseline="-25000" i="0" lang="en-US" sz="2000" u="none" strike="noStrike">
                <a:solidFill>
                  <a:srgbClr val="231F20"/>
                </a:solidFill>
                <a:latin typeface="Calibri"/>
                <a:ea typeface="Calibri"/>
                <a:cs typeface="Calibri"/>
                <a:sym typeface="Calibri"/>
              </a:rPr>
              <a:t>,(</a:t>
            </a:r>
            <a:r>
              <a:rPr b="0" baseline="-25000" i="1" lang="en-US" sz="2000" u="none" strike="noStrike">
                <a:solidFill>
                  <a:srgbClr val="231F20"/>
                </a:solidFill>
                <a:latin typeface="Calibri"/>
                <a:ea typeface="Calibri"/>
                <a:cs typeface="Calibri"/>
                <a:sym typeface="Calibri"/>
              </a:rPr>
              <a:t>t</a:t>
            </a:r>
            <a:r>
              <a:rPr b="0" baseline="-25000" i="0" lang="en-US" sz="2000" u="none" strike="noStrike">
                <a:solidFill>
                  <a:srgbClr val="231F20"/>
                </a:solidFill>
                <a:latin typeface="Calibri"/>
                <a:ea typeface="Calibri"/>
                <a:cs typeface="Calibri"/>
                <a:sym typeface="Calibri"/>
              </a:rPr>
              <a:t>−1)</a:t>
            </a:r>
            <a:r>
              <a:rPr b="0" i="0" lang="en-US" sz="2000" u="none" strike="noStrike">
                <a:solidFill>
                  <a:srgbClr val="231F20"/>
                </a:solidFill>
                <a:latin typeface="Calibri"/>
                <a:ea typeface="Calibri"/>
                <a:cs typeface="Calibri"/>
                <a:sym typeface="Calibri"/>
              </a:rPr>
              <a:t> from the prior year.</a:t>
            </a:r>
            <a:endParaRPr sz="2000">
              <a:latin typeface="Calibri"/>
              <a:ea typeface="Calibri"/>
              <a:cs typeface="Calibri"/>
              <a:sym typeface="Calibri"/>
            </a:endParaRPr>
          </a:p>
          <a:p>
            <a:pPr indent="-285750" lvl="1" marL="742950" rtl="0" algn="l">
              <a:spcBef>
                <a:spcPts val="480"/>
              </a:spcBef>
              <a:spcAft>
                <a:spcPts val="0"/>
              </a:spcAft>
              <a:buClr>
                <a:schemeClr val="dk1"/>
              </a:buClr>
              <a:buSzPts val="2000"/>
              <a:buChar char="–"/>
            </a:pPr>
            <a:r>
              <a:rPr lang="en-US" sz="2000">
                <a:latin typeface="Calibri"/>
                <a:ea typeface="Calibri"/>
                <a:cs typeface="Calibri"/>
                <a:sym typeface="Calibri"/>
              </a:rPr>
              <a:t>Patients above the 97th percentile are automatically identified for enrollment in the program</a:t>
            </a:r>
            <a:r>
              <a:rPr lang="en-US">
                <a:latin typeface="Calibri"/>
                <a:ea typeface="Calibri"/>
                <a:cs typeface="Calibri"/>
                <a:sym typeface="Calibri"/>
              </a:rPr>
              <a:t>.</a:t>
            </a:r>
            <a:endParaRPr/>
          </a:p>
          <a:p>
            <a:pPr indent="-342900" lvl="0" marL="342900" rtl="0" algn="l">
              <a:spcBef>
                <a:spcPts val="480"/>
              </a:spcBef>
              <a:spcAft>
                <a:spcPts val="0"/>
              </a:spcAft>
              <a:buClr>
                <a:schemeClr val="dk1"/>
              </a:buClr>
              <a:buSzPts val="2400"/>
              <a:buChar char="•"/>
            </a:pPr>
            <a:r>
              <a:rPr lang="en-US" sz="2400">
                <a:latin typeface="Calibri"/>
                <a:ea typeface="Calibri"/>
                <a:cs typeface="Calibri"/>
                <a:sym typeface="Calibri"/>
              </a:rPr>
              <a:t>Assess performance and fairness</a:t>
            </a:r>
            <a:endParaRPr/>
          </a:p>
          <a:p>
            <a:pPr indent="-285750" lvl="1" marL="742950" rtl="0" algn="l">
              <a:spcBef>
                <a:spcPts val="400"/>
              </a:spcBef>
              <a:spcAft>
                <a:spcPts val="0"/>
              </a:spcAft>
              <a:buClr>
                <a:srgbClr val="231F20"/>
              </a:buClr>
              <a:buSzPts val="2000"/>
              <a:buChar char="–"/>
            </a:pPr>
            <a:r>
              <a:rPr b="0" i="0" lang="en-US" sz="2000" u="none" strike="noStrike">
                <a:solidFill>
                  <a:srgbClr val="231F20"/>
                </a:solidFill>
                <a:latin typeface="Calibri"/>
                <a:ea typeface="Calibri"/>
                <a:cs typeface="Calibri"/>
                <a:sym typeface="Calibri"/>
              </a:rPr>
              <a:t>Compare the risk score </a:t>
            </a:r>
            <a:r>
              <a:rPr b="0" i="1" lang="en-US" sz="2000" u="none" strike="noStrike">
                <a:solidFill>
                  <a:srgbClr val="231F20"/>
                </a:solidFill>
                <a:latin typeface="Calibri"/>
                <a:ea typeface="Calibri"/>
                <a:cs typeface="Calibri"/>
                <a:sym typeface="Calibri"/>
              </a:rPr>
              <a:t>R</a:t>
            </a:r>
            <a:r>
              <a:rPr baseline="-25000" i="1" lang="en-US" sz="2000">
                <a:solidFill>
                  <a:srgbClr val="231F20"/>
                </a:solidFill>
                <a:latin typeface="Calibri"/>
                <a:ea typeface="Calibri"/>
                <a:cs typeface="Calibri"/>
                <a:sym typeface="Calibri"/>
              </a:rPr>
              <a:t>i,t</a:t>
            </a:r>
            <a:r>
              <a:rPr b="0" i="0" lang="en-US" sz="2000" u="none" strike="noStrike">
                <a:solidFill>
                  <a:srgbClr val="231F20"/>
                </a:solidFill>
                <a:latin typeface="Calibri"/>
                <a:ea typeface="Calibri"/>
                <a:cs typeface="Calibri"/>
                <a:sym typeface="Calibri"/>
              </a:rPr>
              <a:t>  to patient’s health outcomes </a:t>
            </a:r>
            <a:r>
              <a:rPr b="0" i="1" lang="en-US" sz="2000" u="none" strike="noStrike">
                <a:solidFill>
                  <a:srgbClr val="231F20"/>
                </a:solidFill>
                <a:latin typeface="Calibri"/>
                <a:ea typeface="Calibri"/>
                <a:cs typeface="Calibri"/>
                <a:sym typeface="Calibri"/>
              </a:rPr>
              <a:t>H</a:t>
            </a:r>
            <a:r>
              <a:rPr b="0" baseline="-25000" i="1" lang="en-US" sz="2000" u="none" strike="noStrike">
                <a:solidFill>
                  <a:srgbClr val="231F20"/>
                </a:solidFill>
                <a:latin typeface="Calibri"/>
                <a:ea typeface="Calibri"/>
                <a:cs typeface="Calibri"/>
                <a:sym typeface="Calibri"/>
              </a:rPr>
              <a:t>i,t</a:t>
            </a:r>
            <a:endParaRPr b="0" i="0" sz="2000" u="none" strike="noStrike">
              <a:solidFill>
                <a:srgbClr val="231F20"/>
              </a:solidFill>
              <a:latin typeface="Calibri"/>
              <a:ea typeface="Calibri"/>
              <a:cs typeface="Calibri"/>
              <a:sym typeface="Calibri"/>
            </a:endParaRPr>
          </a:p>
          <a:p>
            <a:pPr indent="-285750" lvl="1" marL="742950" rtl="0" algn="l">
              <a:spcBef>
                <a:spcPts val="400"/>
              </a:spcBef>
              <a:spcAft>
                <a:spcPts val="0"/>
              </a:spcAft>
              <a:buClr>
                <a:schemeClr val="dk1"/>
              </a:buClr>
              <a:buSzPts val="2000"/>
              <a:buChar char="–"/>
            </a:pPr>
            <a:r>
              <a:rPr lang="en-US" sz="2000">
                <a:latin typeface="Calibri"/>
                <a:ea typeface="Calibri"/>
                <a:cs typeface="Calibri"/>
                <a:sym typeface="Calibri"/>
              </a:rPr>
              <a:t>Which fairness metrics?: Focus on calibration bias [comparing Blacks B and Whites W]: E[Y|R;W]=E[Y|R; B] indicates the absence of bias </a:t>
            </a:r>
            <a:endParaRPr/>
          </a:p>
          <a:p>
            <a:pPr indent="-228600" lvl="2" marL="1143000" rtl="0" algn="l">
              <a:spcBef>
                <a:spcPts val="400"/>
              </a:spcBef>
              <a:spcAft>
                <a:spcPts val="0"/>
              </a:spcAft>
              <a:buClr>
                <a:schemeClr val="dk1"/>
              </a:buClr>
              <a:buSzPts val="2000"/>
              <a:buChar char="•"/>
            </a:pPr>
            <a:r>
              <a:rPr lang="en-US">
                <a:latin typeface="Calibri"/>
                <a:ea typeface="Calibri"/>
                <a:cs typeface="Calibri"/>
                <a:sym typeface="Calibri"/>
              </a:rPr>
              <a:t>Assess how well the algorithmic risk score is calibrated across race for health outcomes Hi,t</a:t>
            </a:r>
            <a:endParaRPr>
              <a:latin typeface="Calibri"/>
              <a:ea typeface="Calibri"/>
              <a:cs typeface="Calibri"/>
              <a:sym typeface="Calibri"/>
            </a:endParaRPr>
          </a:p>
          <a:p>
            <a:pPr indent="-285750" lvl="1" marL="742950" rtl="0" algn="l">
              <a:spcBef>
                <a:spcPts val="400"/>
              </a:spcBef>
              <a:spcAft>
                <a:spcPts val="0"/>
              </a:spcAft>
              <a:buClr>
                <a:schemeClr val="dk1"/>
              </a:buClr>
              <a:buSzPts val="2000"/>
              <a:buChar char="–"/>
            </a:pPr>
            <a:r>
              <a:rPr lang="en-US" sz="2000">
                <a:latin typeface="Calibri"/>
                <a:ea typeface="Calibri"/>
                <a:cs typeface="Calibri"/>
                <a:sym typeface="Calibri"/>
              </a:rPr>
              <a:t>How well the algorithm is calibrated for costs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49"/>
          <p:cNvSpPr txBox="1"/>
          <p:nvPr>
            <p:ph type="title"/>
          </p:nvPr>
        </p:nvSpPr>
        <p:spPr>
          <a:xfrm>
            <a:off x="60961" y="2021749"/>
            <a:ext cx="3113898"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Racial differences in health</a:t>
            </a:r>
            <a:endParaRPr/>
          </a:p>
        </p:txBody>
      </p:sp>
      <p:pic>
        <p:nvPicPr>
          <p:cNvPr id="769" name="Google Shape;769;p49"/>
          <p:cNvPicPr preferRelativeResize="0"/>
          <p:nvPr>
            <p:ph idx="1" type="body"/>
          </p:nvPr>
        </p:nvPicPr>
        <p:blipFill rotWithShape="1">
          <a:blip r:embed="rId3">
            <a:alphaModFix/>
          </a:blip>
          <a:srcRect b="0" l="0" r="0" t="0"/>
          <a:stretch/>
        </p:blipFill>
        <p:spPr>
          <a:xfrm>
            <a:off x="2986071" y="-1"/>
            <a:ext cx="7355630" cy="62614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Calibri"/>
              <a:buNone/>
            </a:pPr>
            <a:r>
              <a:rPr lang="en-US"/>
              <a:t>How does data come to discriminate?</a:t>
            </a:r>
            <a:endParaRPr/>
          </a:p>
        </p:txBody>
      </p:sp>
      <p:sp>
        <p:nvSpPr>
          <p:cNvPr id="262" name="Google Shape;262;p5"/>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Char char="•"/>
            </a:pPr>
            <a:r>
              <a:rPr lang="en-US"/>
              <a:t>Where does the unintended discrimination effects of data come from?</a:t>
            </a:r>
            <a:endParaRPr/>
          </a:p>
          <a:p>
            <a:pPr indent="-165100" lvl="0" marL="342900" rtl="0" algn="l">
              <a:lnSpc>
                <a:spcPct val="100000"/>
              </a:lnSpc>
              <a:spcBef>
                <a:spcPts val="560"/>
              </a:spcBef>
              <a:spcAft>
                <a:spcPts val="0"/>
              </a:spcAft>
              <a:buClr>
                <a:schemeClr val="dk1"/>
              </a:buClr>
              <a:buSzPts val="2800"/>
              <a:buNone/>
            </a:pPr>
            <a:r>
              <a:t/>
            </a:r>
            <a:endParaRPr/>
          </a:p>
          <a:p>
            <a:pPr indent="-342900" lvl="0" marL="342900" rtl="0" algn="l">
              <a:lnSpc>
                <a:spcPct val="100000"/>
              </a:lnSpc>
              <a:spcBef>
                <a:spcPts val="560"/>
              </a:spcBef>
              <a:spcAft>
                <a:spcPts val="0"/>
              </a:spcAft>
              <a:buClr>
                <a:schemeClr val="dk1"/>
              </a:buClr>
              <a:buSzPts val="2800"/>
              <a:buChar char="•"/>
            </a:pPr>
            <a:r>
              <a:rPr lang="en-US"/>
              <a:t>Five mechanisms by which data mining may systematically disadvantage protected classes</a:t>
            </a:r>
            <a:endParaRPr/>
          </a:p>
          <a:p>
            <a:pPr indent="-457200" lvl="1" marL="914400" rtl="0" algn="l">
              <a:lnSpc>
                <a:spcPct val="100000"/>
              </a:lnSpc>
              <a:spcBef>
                <a:spcPts val="480"/>
              </a:spcBef>
              <a:spcAft>
                <a:spcPts val="0"/>
              </a:spcAft>
              <a:buClr>
                <a:schemeClr val="dk1"/>
              </a:buClr>
              <a:buSzPts val="2400"/>
              <a:buFont typeface="Calibri"/>
              <a:buAutoNum type="arabicPeriod"/>
            </a:pPr>
            <a:r>
              <a:rPr lang="en-US"/>
              <a:t>Defining the “Outcome Variable” and “Class Labels”</a:t>
            </a:r>
            <a:endParaRPr/>
          </a:p>
          <a:p>
            <a:pPr indent="-457200" lvl="1" marL="914400" rtl="0" algn="l">
              <a:lnSpc>
                <a:spcPct val="100000"/>
              </a:lnSpc>
              <a:spcBef>
                <a:spcPts val="480"/>
              </a:spcBef>
              <a:spcAft>
                <a:spcPts val="0"/>
              </a:spcAft>
              <a:buClr>
                <a:schemeClr val="dk1"/>
              </a:buClr>
              <a:buSzPts val="2400"/>
              <a:buFont typeface="Calibri"/>
              <a:buAutoNum type="arabicPeriod"/>
            </a:pPr>
            <a:r>
              <a:rPr lang="en-US"/>
              <a:t>Training data</a:t>
            </a:r>
            <a:endParaRPr/>
          </a:p>
          <a:p>
            <a:pPr indent="-457200" lvl="1" marL="914400" rtl="0" algn="l">
              <a:lnSpc>
                <a:spcPct val="100000"/>
              </a:lnSpc>
              <a:spcBef>
                <a:spcPts val="480"/>
              </a:spcBef>
              <a:spcAft>
                <a:spcPts val="0"/>
              </a:spcAft>
              <a:buClr>
                <a:schemeClr val="dk1"/>
              </a:buClr>
              <a:buSzPts val="2400"/>
              <a:buFont typeface="Calibri"/>
              <a:buAutoNum type="arabicPeriod"/>
            </a:pPr>
            <a:r>
              <a:rPr lang="en-US"/>
              <a:t>Feature selection</a:t>
            </a:r>
            <a:endParaRPr/>
          </a:p>
          <a:p>
            <a:pPr indent="-457200" lvl="1" marL="914400" rtl="0" algn="l">
              <a:lnSpc>
                <a:spcPct val="100000"/>
              </a:lnSpc>
              <a:spcBef>
                <a:spcPts val="480"/>
              </a:spcBef>
              <a:spcAft>
                <a:spcPts val="0"/>
              </a:spcAft>
              <a:buClr>
                <a:schemeClr val="dk1"/>
              </a:buClr>
              <a:buSzPts val="2400"/>
              <a:buFont typeface="Calibri"/>
              <a:buAutoNum type="arabicPeriod"/>
            </a:pPr>
            <a:r>
              <a:rPr lang="en-US"/>
              <a:t>Proxies</a:t>
            </a:r>
            <a:endParaRPr/>
          </a:p>
          <a:p>
            <a:pPr indent="-457200" lvl="1" marL="914400" rtl="0" algn="l">
              <a:lnSpc>
                <a:spcPct val="100000"/>
              </a:lnSpc>
              <a:spcBef>
                <a:spcPts val="480"/>
              </a:spcBef>
              <a:spcAft>
                <a:spcPts val="0"/>
              </a:spcAft>
              <a:buClr>
                <a:schemeClr val="dk1"/>
              </a:buClr>
              <a:buSzPts val="2400"/>
              <a:buFont typeface="Calibri"/>
              <a:buAutoNum type="arabicPeriod"/>
            </a:pPr>
            <a:r>
              <a:rPr lang="en-US"/>
              <a:t>Masking</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50"/>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Health disparities conditioned on risk scores</a:t>
            </a:r>
            <a:endParaRPr/>
          </a:p>
        </p:txBody>
      </p:sp>
      <p:pic>
        <p:nvPicPr>
          <p:cNvPr id="775" name="Google Shape;775;p50"/>
          <p:cNvPicPr preferRelativeResize="0"/>
          <p:nvPr>
            <p:ph idx="1" type="body"/>
          </p:nvPr>
        </p:nvPicPr>
        <p:blipFill rotWithShape="1">
          <a:blip r:embed="rId3">
            <a:alphaModFix/>
          </a:blip>
          <a:srcRect b="0" l="0" r="0" t="0"/>
          <a:stretch/>
        </p:blipFill>
        <p:spPr>
          <a:xfrm>
            <a:off x="848248" y="1243013"/>
            <a:ext cx="4907504" cy="4883150"/>
          </a:xfrm>
          <a:prstGeom prst="rect">
            <a:avLst/>
          </a:prstGeom>
          <a:noFill/>
          <a:ln>
            <a:noFill/>
          </a:ln>
        </p:spPr>
      </p:pic>
      <p:sp>
        <p:nvSpPr>
          <p:cNvPr id="776" name="Google Shape;776;p50"/>
          <p:cNvSpPr txBox="1"/>
          <p:nvPr>
            <p:ph idx="2" type="body"/>
          </p:nvPr>
        </p:nvSpPr>
        <p:spPr>
          <a:xfrm>
            <a:off x="6197600" y="1243587"/>
            <a:ext cx="5384800" cy="488257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231F20"/>
              </a:buClr>
              <a:buSzPts val="2400"/>
              <a:buChar char="•"/>
            </a:pPr>
            <a:r>
              <a:rPr lang="en-US" sz="2400">
                <a:solidFill>
                  <a:srgbClr val="231F20"/>
                </a:solidFill>
              </a:rPr>
              <a:t>Calculate the overall measure of </a:t>
            </a:r>
            <a:r>
              <a:rPr b="1" lang="en-US" sz="2400">
                <a:solidFill>
                  <a:srgbClr val="231F20"/>
                </a:solidFill>
              </a:rPr>
              <a:t>health</a:t>
            </a:r>
            <a:r>
              <a:rPr lang="en-US" sz="2400">
                <a:solidFill>
                  <a:srgbClr val="231F20"/>
                </a:solidFill>
              </a:rPr>
              <a:t> (number of active chronic conditions) by </a:t>
            </a:r>
            <a:r>
              <a:rPr b="1" lang="en-US" sz="2400">
                <a:solidFill>
                  <a:srgbClr val="231F20"/>
                </a:solidFill>
              </a:rPr>
              <a:t>race</a:t>
            </a:r>
            <a:r>
              <a:rPr lang="en-US" sz="2400">
                <a:solidFill>
                  <a:srgbClr val="231F20"/>
                </a:solidFill>
              </a:rPr>
              <a:t>, conditional on algorithmic </a:t>
            </a:r>
            <a:r>
              <a:rPr b="1" lang="en-US" sz="2400">
                <a:solidFill>
                  <a:srgbClr val="231F20"/>
                </a:solidFill>
              </a:rPr>
              <a:t>risk</a:t>
            </a:r>
            <a:r>
              <a:rPr lang="en-US" sz="2400">
                <a:solidFill>
                  <a:srgbClr val="231F20"/>
                </a:solidFill>
              </a:rPr>
              <a:t> score. </a:t>
            </a:r>
            <a:endParaRPr/>
          </a:p>
          <a:p>
            <a:pPr indent="-342900" lvl="0" marL="342900" rtl="0" algn="l">
              <a:spcBef>
                <a:spcPts val="480"/>
              </a:spcBef>
              <a:spcAft>
                <a:spcPts val="0"/>
              </a:spcAft>
              <a:buClr>
                <a:srgbClr val="231F20"/>
              </a:buClr>
              <a:buSzPts val="2400"/>
              <a:buChar char="•"/>
            </a:pPr>
            <a:r>
              <a:rPr lang="en-US" sz="2400">
                <a:solidFill>
                  <a:srgbClr val="231F20"/>
                </a:solidFill>
              </a:rPr>
              <a:t>At the same level of risk, Blacks have significantly more comorbidities than Whites.</a:t>
            </a:r>
            <a:endParaRPr/>
          </a:p>
          <a:p>
            <a:pPr indent="-285750" lvl="1" marL="742950" rtl="0" algn="l">
              <a:spcBef>
                <a:spcPts val="400"/>
              </a:spcBef>
              <a:spcAft>
                <a:spcPts val="0"/>
              </a:spcAft>
              <a:buClr>
                <a:srgbClr val="231F20"/>
              </a:buClr>
              <a:buSzPts val="2000"/>
              <a:buChar char="–"/>
            </a:pPr>
            <a:r>
              <a:rPr lang="en-US" sz="2000">
                <a:solidFill>
                  <a:srgbClr val="231F20"/>
                </a:solidFill>
              </a:rPr>
              <a:t>E.g., at 97% risk score, Blacks have 26.3% more chronic illnesses than Whites (4.8 versus 3.8 distinct conditions; P &lt; 0.001)</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51"/>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Racial disparities persist across all markers of health </a:t>
            </a:r>
            <a:endParaRPr/>
          </a:p>
        </p:txBody>
      </p:sp>
      <p:pic>
        <p:nvPicPr>
          <p:cNvPr id="783" name="Google Shape;783;p51"/>
          <p:cNvPicPr preferRelativeResize="0"/>
          <p:nvPr>
            <p:ph idx="1" type="body"/>
          </p:nvPr>
        </p:nvPicPr>
        <p:blipFill rotWithShape="1">
          <a:blip r:embed="rId3">
            <a:alphaModFix/>
          </a:blip>
          <a:srcRect b="0" l="0" r="0" t="0"/>
          <a:stretch/>
        </p:blipFill>
        <p:spPr>
          <a:xfrm>
            <a:off x="1996243" y="1399505"/>
            <a:ext cx="8207451" cy="4473328"/>
          </a:xfrm>
          <a:prstGeom prst="rect">
            <a:avLst/>
          </a:prstGeom>
          <a:noFill/>
          <a:ln>
            <a:noFill/>
          </a:ln>
        </p:spPr>
      </p:pic>
      <p:sp>
        <p:nvSpPr>
          <p:cNvPr id="784" name="Google Shape;784;p51"/>
          <p:cNvSpPr txBox="1"/>
          <p:nvPr/>
        </p:nvSpPr>
        <p:spPr>
          <a:xfrm>
            <a:off x="390111" y="2156648"/>
            <a:ext cx="1746802"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strike="noStrike">
                <a:solidFill>
                  <a:srgbClr val="231F20"/>
                </a:solidFill>
                <a:latin typeface="Calibri"/>
                <a:ea typeface="Calibri"/>
                <a:cs typeface="Calibri"/>
                <a:sym typeface="Calibri"/>
              </a:rPr>
              <a:t>Blacks have more-severe hypertension and diabetes: up to 30% differences in mortality</a:t>
            </a:r>
            <a:endParaRPr sz="18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52"/>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Racial disparities persist across all markers of health </a:t>
            </a:r>
            <a:endParaRPr/>
          </a:p>
        </p:txBody>
      </p:sp>
      <p:pic>
        <p:nvPicPr>
          <p:cNvPr id="790" name="Google Shape;790;p52"/>
          <p:cNvPicPr preferRelativeResize="0"/>
          <p:nvPr>
            <p:ph idx="1" type="body"/>
          </p:nvPr>
        </p:nvPicPr>
        <p:blipFill rotWithShape="1">
          <a:blip r:embed="rId3">
            <a:alphaModFix/>
          </a:blip>
          <a:srcRect b="0" l="0" r="0" t="0"/>
          <a:stretch/>
        </p:blipFill>
        <p:spPr>
          <a:xfrm>
            <a:off x="2003864" y="1540487"/>
            <a:ext cx="8192210" cy="419136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53"/>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Mechanism of bias</a:t>
            </a:r>
            <a:endParaRPr/>
          </a:p>
        </p:txBody>
      </p:sp>
      <p:sp>
        <p:nvSpPr>
          <p:cNvPr id="796" name="Google Shape;796;p53"/>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231F20"/>
              </a:buClr>
              <a:buSzPts val="2400"/>
              <a:buChar char="•"/>
            </a:pPr>
            <a:r>
              <a:rPr lang="en-US" sz="2400">
                <a:solidFill>
                  <a:srgbClr val="231F20"/>
                </a:solidFill>
                <a:latin typeface="Calibri"/>
                <a:ea typeface="Calibri"/>
                <a:cs typeface="Calibri"/>
                <a:sym typeface="Calibri"/>
              </a:rPr>
              <a:t>Study has all the data to investigate mechanisms giving rise to algorithmic health disparities</a:t>
            </a:r>
            <a:endParaRPr b="0" i="0" sz="2400" u="none" strike="noStrike">
              <a:solidFill>
                <a:srgbClr val="231F20"/>
              </a:solidFill>
              <a:latin typeface="Calibri"/>
              <a:ea typeface="Calibri"/>
              <a:cs typeface="Calibri"/>
              <a:sym typeface="Calibri"/>
            </a:endParaRPr>
          </a:p>
          <a:p>
            <a:pPr indent="-342900" lvl="0" marL="342900" rtl="0" algn="l">
              <a:spcBef>
                <a:spcPts val="48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Algorithm takes as </a:t>
            </a:r>
            <a:r>
              <a:rPr b="1" i="0" lang="en-US" sz="2400" u="none" strike="noStrike">
                <a:solidFill>
                  <a:srgbClr val="231F20"/>
                </a:solidFill>
                <a:latin typeface="Calibri"/>
                <a:ea typeface="Calibri"/>
                <a:cs typeface="Calibri"/>
                <a:sym typeface="Calibri"/>
              </a:rPr>
              <a:t>input</a:t>
            </a:r>
            <a:r>
              <a:rPr b="0" i="0" lang="en-US" sz="2400" u="none" strike="noStrike">
                <a:solidFill>
                  <a:srgbClr val="231F20"/>
                </a:solidFill>
                <a:latin typeface="Calibri"/>
                <a:ea typeface="Calibri"/>
                <a:cs typeface="Calibri"/>
                <a:sym typeface="Calibri"/>
              </a:rPr>
              <a:t> </a:t>
            </a:r>
            <a:endParaRPr/>
          </a:p>
          <a:p>
            <a:pPr indent="-285750" lvl="1" marL="742950" rtl="0" algn="l">
              <a:spcBef>
                <a:spcPts val="480"/>
              </a:spcBef>
              <a:spcAft>
                <a:spcPts val="0"/>
              </a:spcAft>
              <a:buClr>
                <a:srgbClr val="231F20"/>
              </a:buClr>
              <a:buSzPts val="2400"/>
              <a:buChar char="–"/>
            </a:pPr>
            <a:r>
              <a:rPr b="0" i="0" lang="en-US" u="none" strike="noStrike">
                <a:solidFill>
                  <a:srgbClr val="231F20"/>
                </a:solidFill>
                <a:latin typeface="Calibri"/>
                <a:ea typeface="Calibri"/>
                <a:cs typeface="Calibri"/>
                <a:sym typeface="Calibri"/>
              </a:rPr>
              <a:t>set of raw insurance claims </a:t>
            </a:r>
            <a:r>
              <a:rPr b="0" i="1" lang="en-US" u="none" strike="noStrike">
                <a:solidFill>
                  <a:srgbClr val="231F20"/>
                </a:solidFill>
                <a:latin typeface="Calibri"/>
                <a:ea typeface="Calibri"/>
                <a:cs typeface="Calibri"/>
                <a:sym typeface="Calibri"/>
              </a:rPr>
              <a:t>X</a:t>
            </a:r>
            <a:r>
              <a:rPr b="0" baseline="-25000" i="1" lang="en-US" u="none" strike="noStrike">
                <a:solidFill>
                  <a:srgbClr val="231F20"/>
                </a:solidFill>
                <a:latin typeface="Calibri"/>
                <a:ea typeface="Calibri"/>
                <a:cs typeface="Calibri"/>
                <a:sym typeface="Calibri"/>
              </a:rPr>
              <a:t>i,t−1</a:t>
            </a:r>
            <a:r>
              <a:rPr b="0" i="0" lang="en-US" u="none" strike="noStrike">
                <a:solidFill>
                  <a:srgbClr val="231F20"/>
                </a:solidFill>
                <a:latin typeface="Calibri"/>
                <a:ea typeface="Calibri"/>
                <a:cs typeface="Calibri"/>
                <a:sym typeface="Calibri"/>
              </a:rPr>
              <a:t> (features) over the previous year</a:t>
            </a:r>
            <a:r>
              <a:rPr lang="en-US">
                <a:solidFill>
                  <a:srgbClr val="231F20"/>
                </a:solidFill>
                <a:latin typeface="Calibri"/>
                <a:ea typeface="Calibri"/>
                <a:cs typeface="Calibri"/>
                <a:sym typeface="Calibri"/>
              </a:rPr>
              <a:t>, </a:t>
            </a:r>
            <a:r>
              <a:rPr b="0" i="0" lang="en-US" u="none" strike="noStrike">
                <a:solidFill>
                  <a:srgbClr val="231F20"/>
                </a:solidFill>
                <a:latin typeface="Calibri"/>
                <a:ea typeface="Calibri"/>
                <a:cs typeface="Calibri"/>
                <a:sym typeface="Calibri"/>
              </a:rPr>
              <a:t> </a:t>
            </a:r>
            <a:endParaRPr/>
          </a:p>
          <a:p>
            <a:pPr indent="-285750" lvl="1" marL="742950" rtl="0" algn="l">
              <a:spcBef>
                <a:spcPts val="480"/>
              </a:spcBef>
              <a:spcAft>
                <a:spcPts val="0"/>
              </a:spcAft>
              <a:buClr>
                <a:srgbClr val="231F20"/>
              </a:buClr>
              <a:buSzPts val="2400"/>
              <a:buChar char="–"/>
            </a:pPr>
            <a:r>
              <a:rPr b="0" i="0" lang="en-US" u="none" strike="noStrike">
                <a:solidFill>
                  <a:srgbClr val="231F20"/>
                </a:solidFill>
                <a:latin typeface="Calibri"/>
                <a:ea typeface="Calibri"/>
                <a:cs typeface="Calibri"/>
                <a:sym typeface="Calibri"/>
              </a:rPr>
              <a:t>demographics (e.g., age, sex), </a:t>
            </a:r>
            <a:r>
              <a:rPr b="1" i="0" lang="en-US" u="none" strike="noStrike">
                <a:solidFill>
                  <a:srgbClr val="231F20"/>
                </a:solidFill>
                <a:latin typeface="Calibri"/>
                <a:ea typeface="Calibri"/>
                <a:cs typeface="Calibri"/>
                <a:sym typeface="Calibri"/>
              </a:rPr>
              <a:t>but not race</a:t>
            </a:r>
            <a:endParaRPr/>
          </a:p>
          <a:p>
            <a:pPr indent="-285750" lvl="1" marL="742950" rtl="0" algn="l">
              <a:spcBef>
                <a:spcPts val="480"/>
              </a:spcBef>
              <a:spcAft>
                <a:spcPts val="0"/>
              </a:spcAft>
              <a:buClr>
                <a:srgbClr val="231F20"/>
              </a:buClr>
              <a:buSzPts val="2400"/>
              <a:buChar char="–"/>
            </a:pPr>
            <a:r>
              <a:rPr b="0" i="0" lang="en-US" u="none" strike="noStrike">
                <a:solidFill>
                  <a:srgbClr val="231F20"/>
                </a:solidFill>
                <a:latin typeface="Calibri"/>
                <a:ea typeface="Calibri"/>
                <a:cs typeface="Calibri"/>
                <a:sym typeface="Calibri"/>
              </a:rPr>
              <a:t>insurance type, diagnosis and procedure codes, </a:t>
            </a:r>
            <a:endParaRPr/>
          </a:p>
          <a:p>
            <a:pPr indent="-285750" lvl="1" marL="742950" rtl="0" algn="l">
              <a:spcBef>
                <a:spcPts val="480"/>
              </a:spcBef>
              <a:spcAft>
                <a:spcPts val="0"/>
              </a:spcAft>
              <a:buClr>
                <a:srgbClr val="231F20"/>
              </a:buClr>
              <a:buSzPts val="2400"/>
              <a:buChar char="–"/>
            </a:pPr>
            <a:r>
              <a:rPr b="0" i="0" lang="en-US" u="none" strike="noStrike">
                <a:solidFill>
                  <a:srgbClr val="231F20"/>
                </a:solidFill>
                <a:latin typeface="Calibri"/>
                <a:ea typeface="Calibri"/>
                <a:cs typeface="Calibri"/>
                <a:sym typeface="Calibri"/>
              </a:rPr>
              <a:t>medications, detailed costs. </a:t>
            </a:r>
            <a:endParaRPr/>
          </a:p>
          <a:p>
            <a:pPr indent="-342900" lvl="0" marL="342900" rtl="0" algn="l">
              <a:spcBef>
                <a:spcPts val="48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The algorithm uses these data to predict </a:t>
            </a:r>
            <a:r>
              <a:rPr b="1" i="0" lang="en-US" sz="2400" u="none" strike="noStrike">
                <a:solidFill>
                  <a:srgbClr val="231F20"/>
                </a:solidFill>
                <a:latin typeface="Calibri"/>
                <a:ea typeface="Calibri"/>
                <a:cs typeface="Calibri"/>
                <a:sym typeface="Calibri"/>
              </a:rPr>
              <a:t>outcome/label</a:t>
            </a:r>
            <a:r>
              <a:rPr b="0" i="0" lang="en-US" sz="2400" u="none" strike="noStrike">
                <a:solidFill>
                  <a:srgbClr val="231F20"/>
                </a:solidFill>
                <a:latin typeface="Calibri"/>
                <a:ea typeface="Calibri"/>
                <a:cs typeface="Calibri"/>
                <a:sym typeface="Calibri"/>
              </a:rPr>
              <a:t> </a:t>
            </a:r>
            <a:r>
              <a:rPr b="0" i="1" lang="en-US" sz="2400" u="none" strike="noStrike">
                <a:solidFill>
                  <a:srgbClr val="231F20"/>
                </a:solidFill>
                <a:latin typeface="Calibri"/>
                <a:ea typeface="Calibri"/>
                <a:cs typeface="Calibri"/>
                <a:sym typeface="Calibri"/>
              </a:rPr>
              <a:t>Y</a:t>
            </a:r>
            <a:r>
              <a:rPr baseline="-25000" i="1" lang="en-US" sz="2400">
                <a:solidFill>
                  <a:srgbClr val="231F20"/>
                </a:solidFill>
                <a:latin typeface="Calibri"/>
                <a:ea typeface="Calibri"/>
                <a:cs typeface="Calibri"/>
                <a:sym typeface="Calibri"/>
              </a:rPr>
              <a:t>i,t</a:t>
            </a:r>
            <a:r>
              <a:rPr baseline="-25000" lang="en-US" sz="2400">
                <a:solidFill>
                  <a:srgbClr val="231F20"/>
                </a:solidFill>
                <a:latin typeface="Calibri"/>
                <a:ea typeface="Calibri"/>
                <a:cs typeface="Calibri"/>
                <a:sym typeface="Calibri"/>
              </a:rPr>
              <a:t> </a:t>
            </a:r>
            <a:r>
              <a:rPr b="0" i="0" lang="en-US" sz="2400" u="none" strike="noStrike">
                <a:solidFill>
                  <a:srgbClr val="231F20"/>
                </a:solidFill>
                <a:latin typeface="Calibri"/>
                <a:ea typeface="Calibri"/>
                <a:cs typeface="Calibri"/>
                <a:sym typeface="Calibri"/>
              </a:rPr>
              <a:t>(health) in year </a:t>
            </a:r>
            <a:r>
              <a:rPr b="0" i="1" lang="en-US" sz="2400" u="none" strike="noStrike">
                <a:solidFill>
                  <a:srgbClr val="231F20"/>
                </a:solidFill>
                <a:latin typeface="Calibri"/>
                <a:ea typeface="Calibri"/>
                <a:cs typeface="Calibri"/>
                <a:sym typeface="Calibri"/>
              </a:rPr>
              <a:t>t</a:t>
            </a:r>
            <a:r>
              <a:rPr b="0" i="0" lang="en-US" sz="2400" u="none" strike="noStrike">
                <a:solidFill>
                  <a:srgbClr val="231F20"/>
                </a:solidFill>
                <a:latin typeface="Calibri"/>
                <a:ea typeface="Calibri"/>
                <a:cs typeface="Calibri"/>
                <a:sym typeface="Calibri"/>
              </a:rPr>
              <a:t>. </a:t>
            </a:r>
            <a:endParaRPr/>
          </a:p>
          <a:p>
            <a:pPr indent="-285750" lvl="1" marL="742950" rtl="0" algn="l">
              <a:spcBef>
                <a:spcPts val="480"/>
              </a:spcBef>
              <a:spcAft>
                <a:spcPts val="0"/>
              </a:spcAft>
              <a:buClr>
                <a:srgbClr val="231F20"/>
              </a:buClr>
              <a:buSzPts val="2400"/>
              <a:buChar char="–"/>
            </a:pPr>
            <a:r>
              <a:rPr lang="en-US">
                <a:solidFill>
                  <a:srgbClr val="231F20"/>
                </a:solidFill>
                <a:latin typeface="Calibri"/>
                <a:ea typeface="Calibri"/>
                <a:cs typeface="Calibri"/>
                <a:sym typeface="Calibri"/>
              </a:rPr>
              <a:t>Design decision: use </a:t>
            </a:r>
            <a:r>
              <a:rPr b="0" i="0" lang="en-US" u="none" strike="noStrike">
                <a:solidFill>
                  <a:srgbClr val="231F20"/>
                </a:solidFill>
                <a:latin typeface="Calibri"/>
                <a:ea typeface="Calibri"/>
                <a:cs typeface="Calibri"/>
                <a:sym typeface="Calibri"/>
              </a:rPr>
              <a:t>total medical costs </a:t>
            </a:r>
            <a:r>
              <a:rPr b="0" i="1" lang="en-US" u="none" strike="noStrike">
                <a:solidFill>
                  <a:srgbClr val="231F20"/>
                </a:solidFill>
                <a:latin typeface="Calibri"/>
                <a:ea typeface="Calibri"/>
                <a:cs typeface="Calibri"/>
                <a:sym typeface="Calibri"/>
              </a:rPr>
              <a:t>C</a:t>
            </a:r>
            <a:r>
              <a:rPr baseline="-25000" i="1" lang="en-US">
                <a:solidFill>
                  <a:srgbClr val="231F20"/>
                </a:solidFill>
                <a:latin typeface="Calibri"/>
                <a:ea typeface="Calibri"/>
                <a:cs typeface="Calibri"/>
                <a:sym typeface="Calibri"/>
              </a:rPr>
              <a:t>t</a:t>
            </a:r>
            <a:r>
              <a:rPr b="0" i="0" lang="en-US" u="none" strike="noStrike">
                <a:solidFill>
                  <a:srgbClr val="231F20"/>
                </a:solidFill>
                <a:latin typeface="Calibri"/>
                <a:ea typeface="Calibri"/>
                <a:cs typeface="Calibri"/>
                <a:sym typeface="Calibri"/>
              </a:rPr>
              <a:t> in year t as a </a:t>
            </a:r>
            <a:r>
              <a:rPr b="1" i="0" lang="en-US" u="none" strike="noStrike">
                <a:solidFill>
                  <a:srgbClr val="231F20"/>
                </a:solidFill>
                <a:latin typeface="Calibri"/>
                <a:ea typeface="Calibri"/>
                <a:cs typeface="Calibri"/>
                <a:sym typeface="Calibri"/>
              </a:rPr>
              <a:t>proxy of outcome</a:t>
            </a:r>
            <a:r>
              <a:rPr b="0" i="0" lang="en-US" u="none" strike="noStrike">
                <a:solidFill>
                  <a:srgbClr val="231F20"/>
                </a:solidFill>
                <a:latin typeface="Calibri"/>
                <a:ea typeface="Calibri"/>
                <a:cs typeface="Calibri"/>
                <a:sym typeface="Calibri"/>
              </a:rPr>
              <a:t>.</a:t>
            </a:r>
            <a:endParaRPr/>
          </a:p>
          <a:p>
            <a:pPr indent="-228600" lvl="2" marL="1143000" rtl="0" algn="l">
              <a:spcBef>
                <a:spcPts val="400"/>
              </a:spcBef>
              <a:spcAft>
                <a:spcPts val="0"/>
              </a:spcAft>
              <a:buClr>
                <a:srgbClr val="231F20"/>
              </a:buClr>
              <a:buSzPts val="2000"/>
              <a:buChar char="•"/>
            </a:pPr>
            <a:r>
              <a:rPr b="0" i="0" lang="en-US" u="none" strike="noStrike">
                <a:solidFill>
                  <a:srgbClr val="231F20"/>
                </a:solidFill>
                <a:latin typeface="Arial"/>
                <a:ea typeface="Arial"/>
                <a:cs typeface="Arial"/>
                <a:sym typeface="Arial"/>
              </a:rPr>
              <a:t>Health and costs are highly correlated: sicker patients receive more care, on average</a:t>
            </a:r>
            <a:endParaRPr b="0" i="0" u="none" strike="noStrike">
              <a:solidFill>
                <a:srgbClr val="231F20"/>
              </a:solidFill>
              <a:latin typeface="Calibri"/>
              <a:ea typeface="Calibri"/>
              <a:cs typeface="Calibri"/>
              <a:sym typeface="Calibri"/>
            </a:endParaRPr>
          </a:p>
          <a:p>
            <a:pPr indent="-285750" lvl="1" marL="742950" rtl="0" algn="l">
              <a:spcBef>
                <a:spcPts val="480"/>
              </a:spcBef>
              <a:spcAft>
                <a:spcPts val="0"/>
              </a:spcAft>
              <a:buClr>
                <a:srgbClr val="231F20"/>
              </a:buClr>
              <a:buSzPts val="2400"/>
              <a:buChar char="–"/>
            </a:pPr>
            <a:r>
              <a:rPr lang="en-US">
                <a:solidFill>
                  <a:srgbClr val="231F20"/>
                </a:solidFill>
                <a:latin typeface="Calibri"/>
                <a:ea typeface="Calibri"/>
                <a:cs typeface="Calibri"/>
                <a:sym typeface="Calibri"/>
              </a:rPr>
              <a:t>Thus, </a:t>
            </a:r>
            <a:r>
              <a:rPr b="1" lang="en-US">
                <a:solidFill>
                  <a:srgbClr val="231F20"/>
                </a:solidFill>
                <a:latin typeface="Calibri"/>
                <a:ea typeface="Calibri"/>
                <a:cs typeface="Calibri"/>
                <a:sym typeface="Calibri"/>
              </a:rPr>
              <a:t>instead of predicting health needs, it predicts health costs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54"/>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Algorithm is well calibrated across races</a:t>
            </a:r>
            <a:endParaRPr/>
          </a:p>
        </p:txBody>
      </p:sp>
      <p:sp>
        <p:nvSpPr>
          <p:cNvPr id="802" name="Google Shape;802;p54"/>
          <p:cNvSpPr txBox="1"/>
          <p:nvPr>
            <p:ph idx="1" type="body"/>
          </p:nvPr>
        </p:nvSpPr>
        <p:spPr>
          <a:xfrm>
            <a:off x="609600" y="1243587"/>
            <a:ext cx="5384800" cy="488257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231F20"/>
              </a:buClr>
              <a:buSzPts val="2400"/>
              <a:buChar char="•"/>
            </a:pPr>
            <a:r>
              <a:rPr lang="en-US" sz="2400">
                <a:solidFill>
                  <a:srgbClr val="231F20"/>
                </a:solidFill>
                <a:latin typeface="Calibri"/>
                <a:ea typeface="Calibri"/>
                <a:cs typeface="Calibri"/>
                <a:sym typeface="Calibri"/>
              </a:rPr>
              <a:t>Algorithm is well calibrated: at every level of </a:t>
            </a:r>
            <a:r>
              <a:rPr b="0" i="0" lang="en-US" sz="2400" u="none" strike="noStrike">
                <a:solidFill>
                  <a:srgbClr val="231F20"/>
                </a:solidFill>
                <a:latin typeface="Calibri"/>
                <a:ea typeface="Calibri"/>
                <a:cs typeface="Calibri"/>
                <a:sym typeface="Calibri"/>
              </a:rPr>
              <a:t>predicted risk, Blacks and Whites have (roughly) the same costs the following year. </a:t>
            </a:r>
            <a:endParaRPr/>
          </a:p>
          <a:p>
            <a:pPr indent="-285750" lvl="1" marL="742950" rtl="0" algn="l">
              <a:spcBef>
                <a:spcPts val="480"/>
              </a:spcBef>
              <a:spcAft>
                <a:spcPts val="0"/>
              </a:spcAft>
              <a:buClr>
                <a:srgbClr val="231F20"/>
              </a:buClr>
              <a:buSzPts val="2400"/>
              <a:buChar char="–"/>
            </a:pPr>
            <a:r>
              <a:rPr lang="en-US">
                <a:solidFill>
                  <a:srgbClr val="231F20"/>
                </a:solidFill>
                <a:latin typeface="Calibri"/>
                <a:ea typeface="Calibri"/>
                <a:cs typeface="Calibri"/>
                <a:sym typeface="Calibri"/>
              </a:rPr>
              <a:t>Conditioned on risk, predictions do not favor Blacks or Whites</a:t>
            </a:r>
            <a:endParaRPr b="0" i="0" u="none" strike="noStrike">
              <a:solidFill>
                <a:srgbClr val="231F20"/>
              </a:solidFill>
              <a:latin typeface="Calibri"/>
              <a:ea typeface="Calibri"/>
              <a:cs typeface="Calibri"/>
              <a:sym typeface="Calibri"/>
            </a:endParaRPr>
          </a:p>
          <a:p>
            <a:pPr indent="-285750" lvl="1" marL="742950" rtl="0" algn="l">
              <a:spcBef>
                <a:spcPts val="480"/>
              </a:spcBef>
              <a:spcAft>
                <a:spcPts val="0"/>
              </a:spcAft>
              <a:buClr>
                <a:srgbClr val="231F20"/>
              </a:buClr>
              <a:buSzPts val="2400"/>
              <a:buChar char="–"/>
            </a:pPr>
            <a:r>
              <a:rPr b="0" i="0" lang="en-US" u="none" strike="noStrike">
                <a:solidFill>
                  <a:srgbClr val="231F20"/>
                </a:solidFill>
                <a:latin typeface="Calibri"/>
                <a:ea typeface="Calibri"/>
                <a:cs typeface="Calibri"/>
                <a:sym typeface="Calibri"/>
              </a:rPr>
              <a:t>Eg, at the median risk score, Black </a:t>
            </a:r>
            <a:r>
              <a:rPr lang="en-US">
                <a:solidFill>
                  <a:srgbClr val="231F20"/>
                </a:solidFill>
                <a:latin typeface="Calibri"/>
                <a:ea typeface="Calibri"/>
                <a:cs typeface="Calibri"/>
                <a:sym typeface="Calibri"/>
              </a:rPr>
              <a:t>patients had costs of $5147 vs $4995 for Whites; </a:t>
            </a:r>
            <a:endParaRPr/>
          </a:p>
          <a:p>
            <a:pPr indent="-285750" lvl="1" marL="742950" rtl="0" algn="l">
              <a:spcBef>
                <a:spcPts val="480"/>
              </a:spcBef>
              <a:spcAft>
                <a:spcPts val="0"/>
              </a:spcAft>
              <a:buClr>
                <a:srgbClr val="231F20"/>
              </a:buClr>
              <a:buSzPts val="2400"/>
              <a:buChar char="–"/>
            </a:pPr>
            <a:r>
              <a:rPr lang="en-US">
                <a:solidFill>
                  <a:srgbClr val="231F20"/>
                </a:solidFill>
                <a:latin typeface="Calibri"/>
                <a:ea typeface="Calibri"/>
                <a:cs typeface="Calibri"/>
                <a:sym typeface="Calibri"/>
              </a:rPr>
              <a:t>in the top 5% of algorithm-predicted risk, costs were $35,541 for Blacks versus $34,059 for Whites.</a:t>
            </a:r>
            <a:endParaRPr/>
          </a:p>
        </p:txBody>
      </p:sp>
      <p:pic>
        <p:nvPicPr>
          <p:cNvPr id="803" name="Google Shape;803;p54"/>
          <p:cNvPicPr preferRelativeResize="0"/>
          <p:nvPr>
            <p:ph idx="2" type="body"/>
          </p:nvPr>
        </p:nvPicPr>
        <p:blipFill rotWithShape="1">
          <a:blip r:embed="rId3">
            <a:alphaModFix/>
          </a:blip>
          <a:srcRect b="0" l="0" r="0" t="0"/>
          <a:stretch/>
        </p:blipFill>
        <p:spPr>
          <a:xfrm>
            <a:off x="6371838" y="1243013"/>
            <a:ext cx="5036323" cy="4883150"/>
          </a:xfrm>
          <a:prstGeom prst="rect">
            <a:avLst/>
          </a:prstGeom>
          <a:noFill/>
          <a:ln>
            <a:noFill/>
          </a:ln>
        </p:spPr>
      </p:pic>
      <p:sp>
        <p:nvSpPr>
          <p:cNvPr id="804" name="Google Shape;804;p54"/>
          <p:cNvSpPr txBox="1"/>
          <p:nvPr/>
        </p:nvSpPr>
        <p:spPr>
          <a:xfrm rot="-5400000">
            <a:off x="4144989" y="3203471"/>
            <a:ext cx="4453699"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strike="noStrike">
                <a:solidFill>
                  <a:srgbClr val="231F20"/>
                </a:solidFill>
                <a:latin typeface="Arial"/>
                <a:ea typeface="Arial"/>
                <a:cs typeface="Arial"/>
                <a:sym typeface="Arial"/>
              </a:rPr>
              <a:t>Realized costs C (mean medical expenditures)</a:t>
            </a:r>
            <a:endParaRPr sz="1800">
              <a:solidFill>
                <a:schemeClr val="dk1"/>
              </a:solidFill>
              <a:latin typeface="Calibri"/>
              <a:ea typeface="Calibri"/>
              <a:cs typeface="Calibri"/>
              <a:sym typeface="Calibri"/>
            </a:endParaRPr>
          </a:p>
        </p:txBody>
      </p:sp>
      <p:sp>
        <p:nvSpPr>
          <p:cNvPr id="805" name="Google Shape;805;p54"/>
          <p:cNvSpPr txBox="1"/>
          <p:nvPr/>
        </p:nvSpPr>
        <p:spPr>
          <a:xfrm>
            <a:off x="7296912" y="5916168"/>
            <a:ext cx="403617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Predicted costs R (% algorithm risk score)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55"/>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Why is this surprising?</a:t>
            </a:r>
            <a:endParaRPr/>
          </a:p>
        </p:txBody>
      </p:sp>
      <p:sp>
        <p:nvSpPr>
          <p:cNvPr id="811" name="Google Shape;811;p55"/>
          <p:cNvSpPr txBox="1"/>
          <p:nvPr>
            <p:ph idx="1" type="body"/>
          </p:nvPr>
        </p:nvSpPr>
        <p:spPr>
          <a:xfrm>
            <a:off x="609600" y="1243587"/>
            <a:ext cx="11186160" cy="488257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231F20"/>
              </a:buClr>
              <a:buSzPts val="2800"/>
              <a:buChar char="•"/>
            </a:pPr>
            <a:r>
              <a:rPr b="0" i="0" lang="en-US" sz="2800" u="none" strike="noStrike">
                <a:solidFill>
                  <a:srgbClr val="231F20"/>
                </a:solidFill>
                <a:latin typeface="Arial"/>
                <a:ea typeface="Arial"/>
                <a:cs typeface="Arial"/>
                <a:sym typeface="Arial"/>
              </a:rPr>
              <a:t>Findings:</a:t>
            </a:r>
            <a:endParaRPr/>
          </a:p>
          <a:p>
            <a:pPr indent="-285750" lvl="1" marL="742950" rtl="0" algn="l">
              <a:spcBef>
                <a:spcPts val="480"/>
              </a:spcBef>
              <a:spcAft>
                <a:spcPts val="0"/>
              </a:spcAft>
              <a:buClr>
                <a:srgbClr val="231F20"/>
              </a:buClr>
              <a:buSzPts val="2400"/>
              <a:buChar char="–"/>
            </a:pPr>
            <a:r>
              <a:rPr b="0" i="0" lang="en-US" u="none" strike="noStrike">
                <a:solidFill>
                  <a:srgbClr val="231F20"/>
                </a:solidFill>
                <a:latin typeface="Arial"/>
                <a:ea typeface="Arial"/>
                <a:cs typeface="Arial"/>
                <a:sym typeface="Arial"/>
              </a:rPr>
              <a:t>There are substantial disparities in health conditional on risk, </a:t>
            </a:r>
            <a:endParaRPr/>
          </a:p>
          <a:p>
            <a:pPr indent="-285750" lvl="1" marL="742950" rtl="0" algn="l">
              <a:spcBef>
                <a:spcPts val="480"/>
              </a:spcBef>
              <a:spcAft>
                <a:spcPts val="0"/>
              </a:spcAft>
              <a:buClr>
                <a:srgbClr val="231F20"/>
              </a:buClr>
              <a:buSzPts val="2400"/>
              <a:buChar char="–"/>
            </a:pPr>
            <a:r>
              <a:rPr b="0" i="0" lang="en-US" u="none" strike="noStrike">
                <a:solidFill>
                  <a:srgbClr val="231F20"/>
                </a:solidFill>
                <a:latin typeface="Arial"/>
                <a:ea typeface="Arial"/>
                <a:cs typeface="Arial"/>
                <a:sym typeface="Arial"/>
              </a:rPr>
              <a:t>But little disparity in costs.</a:t>
            </a:r>
            <a:endParaRPr/>
          </a:p>
          <a:p>
            <a:pPr indent="-342900" lvl="0" marL="342900" rtl="0" algn="l">
              <a:spcBef>
                <a:spcPts val="560"/>
              </a:spcBef>
              <a:spcAft>
                <a:spcPts val="0"/>
              </a:spcAft>
              <a:buClr>
                <a:srgbClr val="231F20"/>
              </a:buClr>
              <a:buSzPts val="2800"/>
              <a:buChar char="•"/>
            </a:pPr>
            <a:r>
              <a:rPr lang="en-US" sz="2800">
                <a:solidFill>
                  <a:srgbClr val="231F20"/>
                </a:solidFill>
                <a:latin typeface="Arial"/>
                <a:ea typeface="Arial"/>
                <a:cs typeface="Arial"/>
                <a:sym typeface="Arial"/>
              </a:rPr>
              <a:t>Source of disparity: the gap </a:t>
            </a:r>
            <a:r>
              <a:rPr b="0" i="0" lang="en-US" sz="2800" u="none" strike="noStrike">
                <a:solidFill>
                  <a:srgbClr val="231F20"/>
                </a:solidFill>
                <a:latin typeface="Arial"/>
                <a:ea typeface="Arial"/>
                <a:cs typeface="Arial"/>
                <a:sym typeface="Arial"/>
              </a:rPr>
              <a:t>between needing health care and receiving health care is correlated with race.</a:t>
            </a:r>
            <a:endParaRPr/>
          </a:p>
          <a:p>
            <a:pPr indent="-165100" lvl="0" marL="342900" rtl="0" algn="l">
              <a:spcBef>
                <a:spcPts val="560"/>
              </a:spcBef>
              <a:spcAft>
                <a:spcPts val="0"/>
              </a:spcAft>
              <a:buClr>
                <a:schemeClr val="dk1"/>
              </a:buClr>
              <a:buSzPts val="2800"/>
              <a:buNone/>
            </a:pPr>
            <a:r>
              <a:t/>
            </a:r>
            <a:endParaRPr b="0" i="0" sz="2800" u="none" strike="noStrike">
              <a:solidFill>
                <a:srgbClr val="231F20"/>
              </a:solidFill>
              <a:latin typeface="Arial"/>
              <a:ea typeface="Arial"/>
              <a:cs typeface="Arial"/>
              <a:sym typeface="Arial"/>
            </a:endParaRPr>
          </a:p>
          <a:p>
            <a:pPr indent="-165100" lvl="0" marL="342900" rtl="0" algn="l">
              <a:spcBef>
                <a:spcPts val="560"/>
              </a:spcBef>
              <a:spcAft>
                <a:spcPts val="0"/>
              </a:spcAft>
              <a:buClr>
                <a:schemeClr val="dk1"/>
              </a:buClr>
              <a:buSzPts val="2800"/>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56"/>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Racial gap in health expenditures</a:t>
            </a:r>
            <a:endParaRPr/>
          </a:p>
        </p:txBody>
      </p:sp>
      <p:sp>
        <p:nvSpPr>
          <p:cNvPr id="817" name="Google Shape;817;p56"/>
          <p:cNvSpPr txBox="1"/>
          <p:nvPr>
            <p:ph idx="1" type="body"/>
          </p:nvPr>
        </p:nvSpPr>
        <p:spPr>
          <a:xfrm>
            <a:off x="609600" y="1243587"/>
            <a:ext cx="5384800" cy="488257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At a given level of health (measured by number of chronic illnesses), Blacks have lower costs than Whites—on average, $1801 less per year, holding constant the number of chronic illnesses.</a:t>
            </a:r>
            <a:endParaRPr/>
          </a:p>
          <a:p>
            <a:pPr indent="-342900" lvl="0" marL="342900" rtl="0" algn="l">
              <a:spcBef>
                <a:spcPts val="48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Origin of bias: Black patients generate lesser medical expenses, conditional on health, even when we account for specific comorbidities. </a:t>
            </a:r>
            <a:endParaRPr/>
          </a:p>
          <a:p>
            <a:pPr indent="-342900" lvl="0" marL="342900" rtl="0" algn="l">
              <a:spcBef>
                <a:spcPts val="48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As a result, accurate prediction of costs necessarily means being racially biased on health.</a:t>
            </a:r>
            <a:endParaRPr b="0" i="0" sz="1800" u="none" strike="noStrike">
              <a:solidFill>
                <a:srgbClr val="231F20"/>
              </a:solidFill>
              <a:latin typeface="Calibri"/>
              <a:ea typeface="Calibri"/>
              <a:cs typeface="Calibri"/>
              <a:sym typeface="Calibri"/>
            </a:endParaRPr>
          </a:p>
        </p:txBody>
      </p:sp>
      <p:pic>
        <p:nvPicPr>
          <p:cNvPr id="818" name="Google Shape;818;p56"/>
          <p:cNvPicPr preferRelativeResize="0"/>
          <p:nvPr>
            <p:ph idx="2" type="body"/>
          </p:nvPr>
        </p:nvPicPr>
        <p:blipFill rotWithShape="1">
          <a:blip r:embed="rId3">
            <a:alphaModFix/>
          </a:blip>
          <a:srcRect b="0" l="0" r="0" t="0"/>
          <a:stretch/>
        </p:blipFill>
        <p:spPr>
          <a:xfrm>
            <a:off x="6402930" y="1243013"/>
            <a:ext cx="4974140" cy="48831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57"/>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0" i="0" lang="en-US" sz="3600" u="none" strike="noStrike">
                <a:solidFill>
                  <a:srgbClr val="231F20"/>
                </a:solidFill>
                <a:latin typeface="Arial"/>
                <a:ea typeface="Arial"/>
                <a:cs typeface="Arial"/>
                <a:sym typeface="Arial"/>
              </a:rPr>
              <a:t>Origins of racial disparities in health costs</a:t>
            </a:r>
            <a:endParaRPr/>
          </a:p>
        </p:txBody>
      </p:sp>
      <p:sp>
        <p:nvSpPr>
          <p:cNvPr id="824" name="Google Shape;824;p57"/>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231F20"/>
              </a:buClr>
              <a:buSzPts val="2400"/>
              <a:buNone/>
            </a:pPr>
            <a:r>
              <a:rPr b="0" i="0" lang="en-US" sz="2400" u="none" strike="noStrike">
                <a:solidFill>
                  <a:srgbClr val="231F20"/>
                </a:solidFill>
                <a:latin typeface="Calibri"/>
                <a:ea typeface="Calibri"/>
                <a:cs typeface="Calibri"/>
                <a:sym typeface="Calibri"/>
              </a:rPr>
              <a:t>Socioeconomic factors</a:t>
            </a:r>
            <a:endParaRPr/>
          </a:p>
          <a:p>
            <a:pPr indent="-342900" lvl="0" marL="342900" rtl="0" algn="l">
              <a:spcBef>
                <a:spcPts val="480"/>
              </a:spcBef>
              <a:spcAft>
                <a:spcPts val="0"/>
              </a:spcAft>
              <a:buClr>
                <a:srgbClr val="231F20"/>
              </a:buClr>
              <a:buSzPts val="2400"/>
              <a:buChar char="•"/>
            </a:pPr>
            <a:r>
              <a:rPr lang="en-US" sz="2400">
                <a:solidFill>
                  <a:srgbClr val="231F20"/>
                </a:solidFill>
                <a:latin typeface="Calibri"/>
                <a:ea typeface="Calibri"/>
                <a:cs typeface="Calibri"/>
                <a:sym typeface="Calibri"/>
              </a:rPr>
              <a:t>P</a:t>
            </a:r>
            <a:r>
              <a:rPr b="0" i="0" lang="en-US" sz="2400" u="none" strike="noStrike">
                <a:solidFill>
                  <a:srgbClr val="231F20"/>
                </a:solidFill>
                <a:latin typeface="Calibri"/>
                <a:ea typeface="Calibri"/>
                <a:cs typeface="Calibri"/>
                <a:sym typeface="Calibri"/>
              </a:rPr>
              <a:t>oor patients (even when insured) face barriers to accessing health care. Poverty can lead to disparities in use of health care: geography and differential access to transportation, childcare and job demands. </a:t>
            </a:r>
            <a:endParaRPr/>
          </a:p>
          <a:p>
            <a:pPr indent="-342900" lvl="0" marL="342900" rtl="0" algn="l">
              <a:spcBef>
                <a:spcPts val="48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To the extent that race and socioeconomic status are correlated, these factors will differentially affect Blacks. </a:t>
            </a:r>
            <a:endParaRPr/>
          </a:p>
          <a:p>
            <a:pPr indent="0" lvl="0" marL="0" rtl="0" algn="l">
              <a:spcBef>
                <a:spcPts val="480"/>
              </a:spcBef>
              <a:spcAft>
                <a:spcPts val="0"/>
              </a:spcAft>
              <a:buClr>
                <a:srgbClr val="231F20"/>
              </a:buClr>
              <a:buSzPts val="2400"/>
              <a:buNone/>
            </a:pPr>
            <a:r>
              <a:rPr b="0" i="0" lang="en-US" sz="2400" u="none" strike="noStrike">
                <a:solidFill>
                  <a:srgbClr val="231F20"/>
                </a:solidFill>
                <a:latin typeface="Calibri"/>
                <a:ea typeface="Calibri"/>
                <a:cs typeface="Calibri"/>
                <a:sym typeface="Calibri"/>
              </a:rPr>
              <a:t>Prejudice (communication, trust or bias)</a:t>
            </a:r>
            <a:endParaRPr/>
          </a:p>
          <a:p>
            <a:pPr indent="-342900" lvl="0" marL="342900" rtl="0" algn="l">
              <a:spcBef>
                <a:spcPts val="48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Discrimination in doctor–patient relationship, etc. </a:t>
            </a:r>
            <a:r>
              <a:rPr lang="en-US" sz="2400">
                <a:solidFill>
                  <a:srgbClr val="231F20"/>
                </a:solidFill>
                <a:latin typeface="Calibri"/>
                <a:ea typeface="Calibri"/>
                <a:cs typeface="Calibri"/>
                <a:sym typeface="Calibri"/>
              </a:rPr>
              <a:t>Physicians’ perceptions of Black patients, in terms of intelligence, affiliation, or pain tolerance</a:t>
            </a:r>
            <a:endParaRPr/>
          </a:p>
          <a:p>
            <a:pPr indent="-342900" lvl="0" marL="342900" rtl="0" algn="l">
              <a:spcBef>
                <a:spcPts val="48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Black patients have reduced trust in the health care system due to adverse experiences.</a:t>
            </a:r>
            <a:endParaRPr/>
          </a:p>
          <a:p>
            <a:pPr indent="0" lvl="0" marL="0" rtl="0" algn="l">
              <a:spcBef>
                <a:spcPts val="480"/>
              </a:spcBef>
              <a:spcAft>
                <a:spcPts val="0"/>
              </a:spcAft>
              <a:buClr>
                <a:srgbClr val="231F20"/>
              </a:buClr>
              <a:buSzPts val="2400"/>
              <a:buNone/>
            </a:pPr>
            <a:r>
              <a:rPr lang="en-US" sz="2400">
                <a:solidFill>
                  <a:srgbClr val="231F20"/>
                </a:solidFill>
                <a:latin typeface="Calibri"/>
                <a:ea typeface="Calibri"/>
                <a:cs typeface="Calibri"/>
                <a:sym typeface="Calibri"/>
              </a:rPr>
              <a:t>The collective effect is to lower health spending for Black patients, conditional on need</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58"/>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Choosing a label on which to train the algorithm</a:t>
            </a:r>
            <a:endParaRPr/>
          </a:p>
        </p:txBody>
      </p:sp>
      <p:sp>
        <p:nvSpPr>
          <p:cNvPr id="830" name="Google Shape;830;p58"/>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On the one hand, the choice to predict future costs is reasonable: The program’s goal is to reduce costs, and it stands to reason that patients with the greatest future costs could have the greatest benefit from the program.</a:t>
            </a:r>
            <a:endParaRPr/>
          </a:p>
          <a:p>
            <a:pPr indent="-342900" lvl="0" marL="342900" rtl="0" algn="l">
              <a:spcBef>
                <a:spcPts val="48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On the other hand, future cost is by no means the only reasonable choice. For example, care management programs do not reduce costs, but prevent catastrophic health care utilization. Thus, avoidable future costs, i.e., emergency visits and hospitalizations, could be a useful label to predict</a:t>
            </a:r>
            <a:endParaRPr/>
          </a:p>
          <a:p>
            <a:pPr indent="-342900" lvl="0" marL="342900" rtl="0" algn="l">
              <a:spcBef>
                <a:spcPts val="48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Alternatively, rather than predicting costs at all, we could simply predict a measure of health; e.g., the number of active chronic health conditions.</a:t>
            </a:r>
            <a:endParaRPr/>
          </a:p>
          <a:p>
            <a:pPr indent="-190500" lvl="0" marL="342900" rtl="0" algn="l">
              <a:spcBef>
                <a:spcPts val="480"/>
              </a:spcBef>
              <a:spcAft>
                <a:spcPts val="0"/>
              </a:spcAft>
              <a:buClr>
                <a:schemeClr val="dk1"/>
              </a:buClr>
              <a:buSzPts val="2400"/>
              <a:buNone/>
            </a:pPr>
            <a:r>
              <a:t/>
            </a:r>
            <a:endParaRPr b="0" i="0" sz="2400" u="none" strike="noStrike">
              <a:solidFill>
                <a:srgbClr val="231F20"/>
              </a:solidFill>
              <a:latin typeface="Calibri"/>
              <a:ea typeface="Calibri"/>
              <a:cs typeface="Calibri"/>
              <a:sym typeface="Calibri"/>
            </a:endParaRPr>
          </a:p>
          <a:p>
            <a:pPr indent="-342900" lvl="0" marL="342900" rtl="0" algn="l">
              <a:spcBef>
                <a:spcPts val="48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Health care costs, though easily quantifiable and readily available in insurance claims,</a:t>
            </a:r>
            <a:r>
              <a:rPr lang="en-US" sz="2400">
                <a:solidFill>
                  <a:srgbClr val="231F20"/>
                </a:solidFill>
                <a:latin typeface="Calibri"/>
                <a:ea typeface="Calibri"/>
                <a:cs typeface="Calibri"/>
                <a:sym typeface="Calibri"/>
              </a:rPr>
              <a:t> </a:t>
            </a:r>
            <a:r>
              <a:rPr b="0" i="0" lang="en-US" sz="2400" u="none" strike="noStrike">
                <a:solidFill>
                  <a:srgbClr val="231F20"/>
                </a:solidFill>
                <a:latin typeface="Calibri"/>
                <a:ea typeface="Calibri"/>
                <a:cs typeface="Calibri"/>
                <a:sym typeface="Calibri"/>
              </a:rPr>
              <a:t>are also the result of a complex aggregation process with a number of distortions due to structural inequality, incentives, and inefficiency.</a:t>
            </a:r>
            <a:endParaRPr sz="2400">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59"/>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Alternate labels/outcomes</a:t>
            </a:r>
            <a:endParaRPr/>
          </a:p>
        </p:txBody>
      </p:sp>
      <p:sp>
        <p:nvSpPr>
          <p:cNvPr id="836" name="Google Shape;836;p59"/>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How does label choice affect predictive performance and racial bias?</a:t>
            </a:r>
            <a:endParaRPr/>
          </a:p>
          <a:p>
            <a:pPr indent="-342900" lvl="0" marL="342900" rtl="0" algn="l">
              <a:spcBef>
                <a:spcPts val="48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Algorithms trained to predict the following outcomes: </a:t>
            </a:r>
            <a:endParaRPr/>
          </a:p>
          <a:p>
            <a:pPr indent="-285750" lvl="1" marL="742950" rtl="0" algn="l">
              <a:spcBef>
                <a:spcPts val="400"/>
              </a:spcBef>
              <a:spcAft>
                <a:spcPts val="0"/>
              </a:spcAft>
              <a:buClr>
                <a:srgbClr val="231F20"/>
              </a:buClr>
              <a:buSzPts val="2000"/>
              <a:buChar char="–"/>
            </a:pPr>
            <a:r>
              <a:rPr b="0" i="0" lang="en-US" sz="2000" u="none" strike="noStrike">
                <a:solidFill>
                  <a:srgbClr val="231F20"/>
                </a:solidFill>
                <a:latin typeface="Calibri"/>
                <a:ea typeface="Calibri"/>
                <a:cs typeface="Calibri"/>
                <a:sym typeface="Calibri"/>
              </a:rPr>
              <a:t>total cost in year t (this tailors cost predictions to our own dataset rather than the national training set),</a:t>
            </a:r>
            <a:endParaRPr/>
          </a:p>
          <a:p>
            <a:pPr indent="-285750" lvl="1" marL="742950" rtl="0" algn="l">
              <a:spcBef>
                <a:spcPts val="400"/>
              </a:spcBef>
              <a:spcAft>
                <a:spcPts val="0"/>
              </a:spcAft>
              <a:buClr>
                <a:srgbClr val="231F20"/>
              </a:buClr>
              <a:buSzPts val="2000"/>
              <a:buChar char="–"/>
            </a:pPr>
            <a:r>
              <a:rPr b="0" i="0" lang="en-US" sz="2000" u="none" strike="noStrike">
                <a:solidFill>
                  <a:srgbClr val="231F20"/>
                </a:solidFill>
                <a:latin typeface="Calibri"/>
                <a:ea typeface="Calibri"/>
                <a:cs typeface="Calibri"/>
                <a:sym typeface="Calibri"/>
              </a:rPr>
              <a:t>avoidable cost in year t (due to emergency visits and hospitalizations), </a:t>
            </a:r>
            <a:endParaRPr/>
          </a:p>
          <a:p>
            <a:pPr indent="-285750" lvl="1" marL="742950" rtl="0" algn="l">
              <a:spcBef>
                <a:spcPts val="400"/>
              </a:spcBef>
              <a:spcAft>
                <a:spcPts val="0"/>
              </a:spcAft>
              <a:buClr>
                <a:srgbClr val="231F20"/>
              </a:buClr>
              <a:buSzPts val="2000"/>
              <a:buChar char="–"/>
            </a:pPr>
            <a:r>
              <a:rPr b="0" i="0" lang="en-US" sz="2000" u="none" strike="noStrike">
                <a:solidFill>
                  <a:srgbClr val="231F20"/>
                </a:solidFill>
                <a:latin typeface="Calibri"/>
                <a:ea typeface="Calibri"/>
                <a:cs typeface="Calibri"/>
                <a:sym typeface="Calibri"/>
              </a:rPr>
              <a:t>health in year t (measured by the number of chronic conditions that flare up in that year).</a:t>
            </a:r>
            <a:endParaRPr/>
          </a:p>
          <a:p>
            <a:pPr indent="-342900" lvl="0" marL="342900" rtl="0" algn="l">
              <a:spcBef>
                <a:spcPts val="480"/>
              </a:spcBef>
              <a:spcAft>
                <a:spcPts val="0"/>
              </a:spcAft>
              <a:buClr>
                <a:srgbClr val="231F20"/>
              </a:buClr>
              <a:buSzPts val="2400"/>
              <a:buChar char="•"/>
            </a:pPr>
            <a:r>
              <a:rPr lang="en-US" sz="2400">
                <a:solidFill>
                  <a:srgbClr val="231F20"/>
                </a:solidFill>
                <a:latin typeface="Calibri"/>
                <a:ea typeface="Calibri"/>
                <a:cs typeface="Calibri"/>
                <a:sym typeface="Calibri"/>
              </a:rPr>
              <a:t>3-fold cross validation of all models</a:t>
            </a:r>
            <a:endParaRPr/>
          </a:p>
          <a:p>
            <a:pPr indent="-285750" lvl="1" marL="742950" rtl="0" algn="l">
              <a:spcBef>
                <a:spcPts val="400"/>
              </a:spcBef>
              <a:spcAft>
                <a:spcPts val="0"/>
              </a:spcAft>
              <a:buClr>
                <a:srgbClr val="231F20"/>
              </a:buClr>
              <a:buSzPts val="2000"/>
              <a:buChar char="–"/>
            </a:pPr>
            <a:r>
              <a:rPr lang="en-US" sz="2000">
                <a:solidFill>
                  <a:srgbClr val="231F20"/>
                </a:solidFill>
                <a:latin typeface="Calibri"/>
                <a:ea typeface="Calibri"/>
                <a:cs typeface="Calibri"/>
                <a:sym typeface="Calibri"/>
              </a:rPr>
              <a:t>trained on a random ⅔ training set and show all results only from the ⅓ holdout set. </a:t>
            </a:r>
            <a:endParaRPr/>
          </a:p>
          <a:p>
            <a:pPr indent="-342900" lvl="0" marL="342900" rtl="0" algn="l">
              <a:spcBef>
                <a:spcPts val="480"/>
              </a:spcBef>
              <a:spcAft>
                <a:spcPts val="0"/>
              </a:spcAft>
              <a:buClr>
                <a:srgbClr val="231F20"/>
              </a:buClr>
              <a:buSzPts val="2400"/>
              <a:buChar char="•"/>
            </a:pPr>
            <a:r>
              <a:rPr lang="en-US" sz="2400">
                <a:solidFill>
                  <a:srgbClr val="231F20"/>
                </a:solidFill>
                <a:latin typeface="Calibri"/>
                <a:ea typeface="Calibri"/>
                <a:cs typeface="Calibri"/>
                <a:sym typeface="Calibri"/>
              </a:rPr>
              <a:t>Exclude race from the feature 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6"/>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Calibri"/>
              <a:buNone/>
            </a:pPr>
            <a:r>
              <a:rPr lang="en-US"/>
              <a:t>1. Defining the “Outcome Variable” and “Class Labels”</a:t>
            </a:r>
            <a:endParaRPr/>
          </a:p>
        </p:txBody>
      </p:sp>
      <p:sp>
        <p:nvSpPr>
          <p:cNvPr id="268" name="Google Shape;268;p6"/>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Char char="•"/>
            </a:pPr>
            <a:r>
              <a:rPr lang="en-US"/>
              <a:t>Data mining identifies statistical relationships in data (i.e., correlations) between outcome variables and features </a:t>
            </a:r>
            <a:endParaRPr/>
          </a:p>
          <a:p>
            <a:pPr indent="-514350" lvl="1" marL="914400" rtl="0" algn="l">
              <a:lnSpc>
                <a:spcPct val="100000"/>
              </a:lnSpc>
              <a:spcBef>
                <a:spcPts val="480"/>
              </a:spcBef>
              <a:spcAft>
                <a:spcPts val="0"/>
              </a:spcAft>
              <a:buClr>
                <a:schemeClr val="dk1"/>
              </a:buClr>
              <a:buSzPts val="2400"/>
              <a:buChar char="–"/>
            </a:pPr>
            <a:r>
              <a:rPr lang="en-US"/>
              <a:t>Statistical patterns on which to base future decisions</a:t>
            </a:r>
            <a:endParaRPr/>
          </a:p>
          <a:p>
            <a:pPr indent="-514350" lvl="1" marL="914400" rtl="0" algn="l">
              <a:lnSpc>
                <a:spcPct val="100000"/>
              </a:lnSpc>
              <a:spcBef>
                <a:spcPts val="480"/>
              </a:spcBef>
              <a:spcAft>
                <a:spcPts val="0"/>
              </a:spcAft>
              <a:buClr>
                <a:schemeClr val="dk1"/>
              </a:buClr>
              <a:buSzPts val="2400"/>
              <a:buChar char="–"/>
            </a:pPr>
            <a:r>
              <a:rPr lang="en-US"/>
              <a:t>Learned models can classify new entities, estimate unobserved features, predict future outcomes</a:t>
            </a:r>
            <a:endParaRPr/>
          </a:p>
          <a:p>
            <a:pPr indent="-514350" lvl="1" marL="914400" rtl="0" algn="l">
              <a:lnSpc>
                <a:spcPct val="100000"/>
              </a:lnSpc>
              <a:spcBef>
                <a:spcPts val="480"/>
              </a:spcBef>
              <a:spcAft>
                <a:spcPts val="0"/>
              </a:spcAft>
              <a:buClr>
                <a:schemeClr val="dk1"/>
              </a:buClr>
              <a:buSzPts val="2400"/>
              <a:buChar char="–"/>
            </a:pPr>
            <a:r>
              <a:rPr lang="en-US"/>
              <a:t>How are outcomes defined? – </a:t>
            </a:r>
            <a:endParaRPr/>
          </a:p>
          <a:p>
            <a:pPr indent="-514350" lvl="2" marL="1314450" rtl="0" algn="l">
              <a:lnSpc>
                <a:spcPct val="100000"/>
              </a:lnSpc>
              <a:spcBef>
                <a:spcPts val="400"/>
              </a:spcBef>
              <a:spcAft>
                <a:spcPts val="0"/>
              </a:spcAft>
              <a:buClr>
                <a:schemeClr val="dk1"/>
              </a:buClr>
              <a:buSzPts val="2000"/>
              <a:buChar char="•"/>
            </a:pPr>
            <a:r>
              <a:rPr lang="en-US"/>
              <a:t>What is “creditworthiness”? An abstraction developed for the purpose of evaluating loan default risk</a:t>
            </a:r>
            <a:endParaRPr/>
          </a:p>
          <a:p>
            <a:pPr indent="-514350" lvl="2" marL="1314450" rtl="0" algn="l">
              <a:lnSpc>
                <a:spcPct val="100000"/>
              </a:lnSpc>
              <a:spcBef>
                <a:spcPts val="400"/>
              </a:spcBef>
              <a:spcAft>
                <a:spcPts val="0"/>
              </a:spcAft>
              <a:buClr>
                <a:schemeClr val="dk1"/>
              </a:buClr>
              <a:buSzPts val="2000"/>
              <a:buChar char="•"/>
            </a:pPr>
            <a:r>
              <a:rPr lang="en-US"/>
              <a:t>what is a “good” employee? Objective measures?</a:t>
            </a:r>
            <a:endParaRPr/>
          </a:p>
          <a:p>
            <a:pPr indent="-514350" lvl="2" marL="1314450" rtl="0" algn="l">
              <a:lnSpc>
                <a:spcPct val="100000"/>
              </a:lnSpc>
              <a:spcBef>
                <a:spcPts val="400"/>
              </a:spcBef>
              <a:spcAft>
                <a:spcPts val="0"/>
              </a:spcAft>
              <a:buClr>
                <a:schemeClr val="dk1"/>
              </a:buClr>
              <a:buSzPts val="2000"/>
              <a:buChar char="•"/>
            </a:pPr>
            <a:r>
              <a:rPr lang="en-US"/>
              <a:t>what is a “healthy” patient?</a:t>
            </a:r>
            <a:endParaRPr/>
          </a:p>
          <a:p>
            <a:pPr indent="-165100" lvl="0" marL="342900" rtl="0" algn="l">
              <a:lnSpc>
                <a:spcPct val="100000"/>
              </a:lnSpc>
              <a:spcBef>
                <a:spcPts val="560"/>
              </a:spcBef>
              <a:spcAft>
                <a:spcPts val="0"/>
              </a:spcAft>
              <a:buClr>
                <a:schemeClr val="dk1"/>
              </a:buClr>
              <a:buSzPts val="28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60"/>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Performance of predictors trained on alternate labels</a:t>
            </a:r>
            <a:endParaRPr/>
          </a:p>
        </p:txBody>
      </p:sp>
      <p:pic>
        <p:nvPicPr>
          <p:cNvPr id="843" name="Google Shape;843;p60"/>
          <p:cNvPicPr preferRelativeResize="0"/>
          <p:nvPr>
            <p:ph idx="1" type="body"/>
          </p:nvPr>
        </p:nvPicPr>
        <p:blipFill rotWithShape="1">
          <a:blip r:embed="rId3">
            <a:alphaModFix/>
          </a:blip>
          <a:srcRect b="0" l="0" r="0" t="0"/>
          <a:stretch/>
        </p:blipFill>
        <p:spPr>
          <a:xfrm>
            <a:off x="765048" y="1096706"/>
            <a:ext cx="10980738" cy="1617636"/>
          </a:xfrm>
          <a:prstGeom prst="rect">
            <a:avLst/>
          </a:prstGeom>
          <a:noFill/>
          <a:ln>
            <a:noFill/>
          </a:ln>
        </p:spPr>
      </p:pic>
      <p:sp>
        <p:nvSpPr>
          <p:cNvPr id="844" name="Google Shape;844;p60"/>
          <p:cNvSpPr txBox="1"/>
          <p:nvPr/>
        </p:nvSpPr>
        <p:spPr>
          <a:xfrm>
            <a:off x="481584" y="2952210"/>
            <a:ext cx="11100816" cy="341632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31F20"/>
              </a:buClr>
              <a:buSzPts val="2400"/>
              <a:buFont typeface="Arial"/>
              <a:buChar char="•"/>
            </a:pPr>
            <a:r>
              <a:rPr b="0" i="0" lang="en-US" sz="2400" u="none" strike="noStrike">
                <a:solidFill>
                  <a:srgbClr val="231F20"/>
                </a:solidFill>
                <a:latin typeface="Calibri"/>
                <a:ea typeface="Calibri"/>
                <a:cs typeface="Calibri"/>
                <a:sym typeface="Calibri"/>
              </a:rPr>
              <a:t>Performance: All algorithms perform well for predicting the outcome on which they were trained and other outcomes: The concentration of realized outcomes in those at or above the 97th percentile is notably similar for all algorithms across all outcomes.</a:t>
            </a:r>
            <a:endParaRPr/>
          </a:p>
          <a:p>
            <a:pPr indent="-285750" lvl="0" marL="285750" marR="0" rtl="0" algn="l">
              <a:spcBef>
                <a:spcPts val="0"/>
              </a:spcBef>
              <a:spcAft>
                <a:spcPts val="0"/>
              </a:spcAft>
              <a:buClr>
                <a:srgbClr val="231F20"/>
              </a:buClr>
              <a:buSzPts val="2400"/>
              <a:buFont typeface="Arial"/>
              <a:buChar char="•"/>
            </a:pPr>
            <a:r>
              <a:rPr lang="en-US" sz="2400">
                <a:solidFill>
                  <a:srgbClr val="231F20"/>
                </a:solidFill>
                <a:latin typeface="Calibri"/>
                <a:ea typeface="Calibri"/>
                <a:cs typeface="Calibri"/>
                <a:sym typeface="Calibri"/>
              </a:rPr>
              <a:t>Bias</a:t>
            </a:r>
            <a:r>
              <a:rPr b="0" i="0" lang="en-US" sz="2400" u="none" strike="noStrike">
                <a:solidFill>
                  <a:srgbClr val="231F20"/>
                </a:solidFill>
                <a:latin typeface="Calibri"/>
                <a:ea typeface="Calibri"/>
                <a:cs typeface="Calibri"/>
                <a:sym typeface="Calibri"/>
              </a:rPr>
              <a:t>: the racial composition of highest-risk group varies across algorithms: fraction of Black patients at or above risk levels ranges from 14.1% to 26.7%.</a:t>
            </a:r>
            <a:endParaRPr/>
          </a:p>
          <a:p>
            <a:pPr indent="-285750" lvl="0" marL="285750" marR="0" rtl="0" algn="l">
              <a:spcBef>
                <a:spcPts val="0"/>
              </a:spcBef>
              <a:spcAft>
                <a:spcPts val="0"/>
              </a:spcAft>
              <a:buClr>
                <a:srgbClr val="231F20"/>
              </a:buClr>
              <a:buSzPts val="2400"/>
              <a:buFont typeface="Arial"/>
              <a:buChar char="•"/>
            </a:pPr>
            <a:r>
              <a:rPr b="0" i="0" lang="en-US" sz="2400" u="none" strike="noStrike">
                <a:solidFill>
                  <a:srgbClr val="231F20"/>
                </a:solidFill>
                <a:latin typeface="Calibri"/>
                <a:ea typeface="Calibri"/>
                <a:cs typeface="Calibri"/>
                <a:sym typeface="Calibri"/>
              </a:rPr>
              <a:t>Although there are many reasonable choices of label—all predictions are highly correlated, and any could be justified as a measure of patients’ likely benefit from the program—they have markedly different implications in terms of bias, with nearly 2x variation in composition of Black patients in the highest-risk groups.</a:t>
            </a:r>
            <a:endParaRPr sz="24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61"/>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Label choice is a big source of algorithmic bias</a:t>
            </a:r>
            <a:endParaRPr/>
          </a:p>
        </p:txBody>
      </p:sp>
      <p:sp>
        <p:nvSpPr>
          <p:cNvPr id="850" name="Google Shape;850;p61"/>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Labels meant to capture ineffable factors (“health”, “good worker”) are often measured with errors that reflect structural inequalities.</a:t>
            </a:r>
            <a:endParaRPr/>
          </a:p>
          <a:p>
            <a:pPr indent="-285750" lvl="1" marL="742950" rtl="0" algn="l">
              <a:spcBef>
                <a:spcPts val="400"/>
              </a:spcBef>
              <a:spcAft>
                <a:spcPts val="0"/>
              </a:spcAft>
              <a:buClr>
                <a:srgbClr val="231F20"/>
              </a:buClr>
              <a:buSzPts val="2000"/>
              <a:buChar char="–"/>
            </a:pPr>
            <a:r>
              <a:rPr b="0" i="0" lang="en-US" sz="2000" u="none" strike="noStrike">
                <a:solidFill>
                  <a:srgbClr val="231F20"/>
                </a:solidFill>
                <a:latin typeface="Calibri"/>
                <a:ea typeface="Calibri"/>
                <a:cs typeface="Calibri"/>
                <a:sym typeface="Calibri"/>
              </a:rPr>
              <a:t>Health: Using mortality or readmission rates to measure hospital performance penalizes those serving poor or non-White populations</a:t>
            </a:r>
            <a:endParaRPr/>
          </a:p>
          <a:p>
            <a:pPr indent="-285750" lvl="1" marL="742950" rtl="0" algn="l">
              <a:spcBef>
                <a:spcPts val="400"/>
              </a:spcBef>
              <a:spcAft>
                <a:spcPts val="0"/>
              </a:spcAft>
              <a:buClr>
                <a:srgbClr val="231F20"/>
              </a:buClr>
              <a:buSzPts val="2000"/>
              <a:buChar char="–"/>
            </a:pPr>
            <a:r>
              <a:rPr b="0" i="0" lang="en-US" sz="2000" u="none" strike="noStrike">
                <a:solidFill>
                  <a:srgbClr val="231F20"/>
                </a:solidFill>
                <a:latin typeface="Calibri"/>
                <a:ea typeface="Calibri"/>
                <a:cs typeface="Calibri"/>
                <a:sym typeface="Calibri"/>
              </a:rPr>
              <a:t>Credit-scoring:  algorithms </a:t>
            </a:r>
            <a:r>
              <a:rPr lang="en-US" sz="2000">
                <a:solidFill>
                  <a:srgbClr val="231F20"/>
                </a:solidFill>
                <a:latin typeface="Calibri"/>
                <a:ea typeface="Calibri"/>
                <a:cs typeface="Calibri"/>
                <a:sym typeface="Calibri"/>
              </a:rPr>
              <a:t>that </a:t>
            </a:r>
            <a:r>
              <a:rPr b="0" i="0" lang="en-US" sz="2000" u="none" strike="noStrike">
                <a:solidFill>
                  <a:srgbClr val="231F20"/>
                </a:solidFill>
                <a:latin typeface="Calibri"/>
                <a:ea typeface="Calibri"/>
                <a:cs typeface="Calibri"/>
                <a:sym typeface="Calibri"/>
              </a:rPr>
              <a:t>predict outcomes related to income incorporate disparities in salary. </a:t>
            </a:r>
            <a:endParaRPr/>
          </a:p>
          <a:p>
            <a:pPr indent="-285750" lvl="1" marL="742950" rtl="0" algn="l">
              <a:spcBef>
                <a:spcPts val="400"/>
              </a:spcBef>
              <a:spcAft>
                <a:spcPts val="0"/>
              </a:spcAft>
              <a:buClr>
                <a:srgbClr val="231F20"/>
              </a:buClr>
              <a:buSzPts val="2000"/>
              <a:buChar char="–"/>
            </a:pPr>
            <a:r>
              <a:rPr b="0" i="0" lang="en-US" sz="2000" u="none" strike="noStrike">
                <a:solidFill>
                  <a:srgbClr val="231F20"/>
                </a:solidFill>
                <a:latin typeface="Calibri"/>
                <a:ea typeface="Calibri"/>
                <a:cs typeface="Calibri"/>
                <a:sym typeface="Calibri"/>
              </a:rPr>
              <a:t>Policing: algorithms predict crime, also reflect</a:t>
            </a:r>
            <a:r>
              <a:rPr lang="en-US" sz="2000">
                <a:solidFill>
                  <a:srgbClr val="231F20"/>
                </a:solidFill>
                <a:latin typeface="Calibri"/>
                <a:ea typeface="Calibri"/>
                <a:cs typeface="Calibri"/>
                <a:sym typeface="Calibri"/>
              </a:rPr>
              <a:t> </a:t>
            </a:r>
            <a:r>
              <a:rPr b="0" i="0" lang="en-US" sz="2000" u="none" strike="noStrike">
                <a:solidFill>
                  <a:srgbClr val="231F20"/>
                </a:solidFill>
                <a:latin typeface="Calibri"/>
                <a:ea typeface="Calibri"/>
                <a:cs typeface="Calibri"/>
                <a:sym typeface="Calibri"/>
              </a:rPr>
              <a:t>increased scrutiny to marginalized communities</a:t>
            </a:r>
            <a:endParaRPr/>
          </a:p>
          <a:p>
            <a:pPr indent="-285750" lvl="1" marL="742950" rtl="0" algn="l">
              <a:spcBef>
                <a:spcPts val="400"/>
              </a:spcBef>
              <a:spcAft>
                <a:spcPts val="0"/>
              </a:spcAft>
              <a:buClr>
                <a:srgbClr val="231F20"/>
              </a:buClr>
              <a:buSzPts val="2000"/>
              <a:buChar char="–"/>
            </a:pPr>
            <a:r>
              <a:rPr b="0" i="0" lang="en-US" sz="2000" u="none" strike="noStrike">
                <a:solidFill>
                  <a:srgbClr val="231F20"/>
                </a:solidFill>
                <a:latin typeface="Calibri"/>
                <a:ea typeface="Calibri"/>
                <a:cs typeface="Calibri"/>
                <a:sym typeface="Calibri"/>
              </a:rPr>
              <a:t>Hiring: algorithms predict employment decisions or worker ratings are affected by race and gender biases. </a:t>
            </a:r>
            <a:endParaRPr/>
          </a:p>
          <a:p>
            <a:pPr indent="-285750" lvl="1" marL="742950" rtl="0" algn="l">
              <a:spcBef>
                <a:spcPts val="400"/>
              </a:spcBef>
              <a:spcAft>
                <a:spcPts val="0"/>
              </a:spcAft>
              <a:buClr>
                <a:srgbClr val="231F20"/>
              </a:buClr>
              <a:buSzPts val="2000"/>
              <a:buChar char="–"/>
            </a:pPr>
            <a:r>
              <a:rPr b="0" i="0" lang="en-US" sz="2000" u="none" strike="noStrike">
                <a:solidFill>
                  <a:srgbClr val="231F20"/>
                </a:solidFill>
                <a:latin typeface="Calibri"/>
                <a:ea typeface="Calibri"/>
                <a:cs typeface="Calibri"/>
                <a:sym typeface="Calibri"/>
              </a:rPr>
              <a:t>Retail: algorithms, which set pricing for goods at the national level, penalize poorer households, which are subjected to higher prices as a result.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62"/>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Reducing bias is possible</a:t>
            </a:r>
            <a:endParaRPr/>
          </a:p>
        </p:txBody>
      </p:sp>
      <p:sp>
        <p:nvSpPr>
          <p:cNvPr id="856" name="Google Shape;856;p62"/>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231F20"/>
              </a:buClr>
              <a:buSzPts val="2400"/>
              <a:buNone/>
            </a:pPr>
            <a:r>
              <a:rPr b="0" i="0" lang="en-US" sz="2400" u="none" strike="noStrike">
                <a:solidFill>
                  <a:srgbClr val="231F20"/>
                </a:solidFill>
                <a:latin typeface="Calibri"/>
                <a:ea typeface="Calibri"/>
                <a:cs typeface="Calibri"/>
                <a:sym typeface="Calibri"/>
              </a:rPr>
              <a:t>Labels are the key determinant of both predictive performance and predictive bias;</a:t>
            </a:r>
            <a:endParaRPr/>
          </a:p>
          <a:p>
            <a:pPr indent="-342900" lvl="0" marL="342900" rtl="0" algn="l">
              <a:spcBef>
                <a:spcPts val="48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Careful choice can allow us to enjoy the benefits of algorithmic predictions while minimizing their</a:t>
            </a:r>
            <a:r>
              <a:rPr lang="en-US" sz="2400">
                <a:solidFill>
                  <a:srgbClr val="231F20"/>
                </a:solidFill>
                <a:latin typeface="Calibri"/>
                <a:ea typeface="Calibri"/>
                <a:cs typeface="Calibri"/>
                <a:sym typeface="Calibri"/>
              </a:rPr>
              <a:t> </a:t>
            </a:r>
            <a:r>
              <a:rPr b="0" i="0" lang="en-US" sz="2400" u="none" strike="noStrike">
                <a:solidFill>
                  <a:srgbClr val="231F20"/>
                </a:solidFill>
                <a:latin typeface="Calibri"/>
                <a:ea typeface="Calibri"/>
                <a:cs typeface="Calibri"/>
                <a:sym typeface="Calibri"/>
              </a:rPr>
              <a:t>harms.</a:t>
            </a:r>
            <a:endParaRPr/>
          </a:p>
          <a:p>
            <a:pPr indent="-342900" lvl="0" marL="342900" rtl="0" algn="l">
              <a:spcBef>
                <a:spcPts val="480"/>
              </a:spcBef>
              <a:spcAft>
                <a:spcPts val="0"/>
              </a:spcAft>
              <a:buClr>
                <a:srgbClr val="231F20"/>
              </a:buClr>
              <a:buSzPts val="2400"/>
              <a:buChar char="•"/>
            </a:pPr>
            <a:r>
              <a:rPr b="0" i="0" lang="en-US" sz="2400" u="none" strike="noStrike">
                <a:solidFill>
                  <a:srgbClr val="231F20"/>
                </a:solidFill>
                <a:latin typeface="Calibri"/>
                <a:ea typeface="Calibri"/>
                <a:cs typeface="Calibri"/>
                <a:sym typeface="Calibri"/>
              </a:rPr>
              <a:t>Producing new labels, however, requires deep understanding of the domain, the ability to identify and extract relevant data elements, and the capacity to iterate and experiment.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g26794074f39_0_15"/>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Polygenic Risk Scores</a:t>
            </a:r>
            <a:endParaRPr/>
          </a:p>
        </p:txBody>
      </p:sp>
      <p:sp>
        <p:nvSpPr>
          <p:cNvPr id="863" name="Google Shape;863;g26794074f39_0_15"/>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g26794074f39_0_22"/>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870" name="Google Shape;870;g26794074f39_0_22"/>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871" name="Google Shape;871;g26794074f39_0_22"/>
          <p:cNvPicPr preferRelativeResize="0"/>
          <p:nvPr/>
        </p:nvPicPr>
        <p:blipFill>
          <a:blip r:embed="rId3">
            <a:alphaModFix/>
          </a:blip>
          <a:stretch>
            <a:fillRect/>
          </a:stretch>
        </p:blipFill>
        <p:spPr>
          <a:xfrm>
            <a:off x="1509713" y="0"/>
            <a:ext cx="9172576" cy="59899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g26794074f39_0_29"/>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878" name="Google Shape;878;g26794074f39_0_29"/>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879" name="Google Shape;879;g26794074f39_0_29"/>
          <p:cNvPicPr preferRelativeResize="0"/>
          <p:nvPr/>
        </p:nvPicPr>
        <p:blipFill rotWithShape="1">
          <a:blip r:embed="rId3">
            <a:alphaModFix/>
          </a:blip>
          <a:srcRect b="45486" l="0" r="0" t="0"/>
          <a:stretch/>
        </p:blipFill>
        <p:spPr>
          <a:xfrm>
            <a:off x="418850" y="1766763"/>
            <a:ext cx="11354299" cy="37385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g26794074f39_0_36"/>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886" name="Google Shape;886;g26794074f39_0_36"/>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887" name="Google Shape;887;g26794074f39_0_36"/>
          <p:cNvPicPr preferRelativeResize="0"/>
          <p:nvPr/>
        </p:nvPicPr>
        <p:blipFill>
          <a:blip r:embed="rId3">
            <a:alphaModFix/>
          </a:blip>
          <a:stretch>
            <a:fillRect/>
          </a:stretch>
        </p:blipFill>
        <p:spPr>
          <a:xfrm>
            <a:off x="1077900" y="219063"/>
            <a:ext cx="9791700" cy="60483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g26794074f39_0_43"/>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894" name="Google Shape;894;g26794074f39_0_43"/>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895" name="Google Shape;895;g26794074f39_0_43"/>
          <p:cNvPicPr preferRelativeResize="0"/>
          <p:nvPr/>
        </p:nvPicPr>
        <p:blipFill rotWithShape="1">
          <a:blip r:embed="rId3">
            <a:alphaModFix/>
          </a:blip>
          <a:srcRect b="50347" l="0" r="0" t="0"/>
          <a:stretch/>
        </p:blipFill>
        <p:spPr>
          <a:xfrm>
            <a:off x="468925" y="1933450"/>
            <a:ext cx="11254149" cy="34051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g26794074f39_0_50"/>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902" name="Google Shape;902;g26794074f39_0_50"/>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pic>
        <p:nvPicPr>
          <p:cNvPr id="903" name="Google Shape;903;g26794074f39_0_50"/>
          <p:cNvPicPr preferRelativeResize="0"/>
          <p:nvPr/>
        </p:nvPicPr>
        <p:blipFill rotWithShape="1">
          <a:blip r:embed="rId3">
            <a:alphaModFix/>
          </a:blip>
          <a:srcRect b="-1732" l="0" r="0" t="52080"/>
          <a:stretch/>
        </p:blipFill>
        <p:spPr>
          <a:xfrm>
            <a:off x="468925" y="1933450"/>
            <a:ext cx="11254149" cy="34051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g26794074f39_0_7"/>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Risks - Do you have control of your data?</a:t>
            </a:r>
            <a:endParaRPr/>
          </a:p>
        </p:txBody>
      </p:sp>
      <p:sp>
        <p:nvSpPr>
          <p:cNvPr id="910" name="Google Shape;910;g26794074f39_0_7"/>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t>23andMe data is used to track criminals</a:t>
            </a:r>
            <a:endParaRPr/>
          </a:p>
          <a:p>
            <a:pPr indent="-406400" lvl="0" marL="457200" rtl="0" algn="l">
              <a:spcBef>
                <a:spcPts val="560"/>
              </a:spcBef>
              <a:spcAft>
                <a:spcPts val="0"/>
              </a:spcAft>
              <a:buSzPts val="2800"/>
              <a:buChar char="•"/>
            </a:pPr>
            <a:r>
              <a:rPr lang="en-US"/>
              <a:t>Sometimes helpful but it could be seen as data being used outside of your control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7"/>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Calibri"/>
              <a:buNone/>
            </a:pPr>
            <a:r>
              <a:rPr lang="en-US"/>
              <a:t>2. Training data</a:t>
            </a:r>
            <a:endParaRPr/>
          </a:p>
        </p:txBody>
      </p:sp>
      <p:sp>
        <p:nvSpPr>
          <p:cNvPr id="274" name="Google Shape;274;p7"/>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Char char="•"/>
            </a:pPr>
            <a:r>
              <a:rPr lang="en-US"/>
              <a:t>Biased training data leads to discriminatory models</a:t>
            </a:r>
            <a:endParaRPr/>
          </a:p>
          <a:p>
            <a:pPr indent="-514350" lvl="1" marL="914400" rtl="0" algn="l">
              <a:lnSpc>
                <a:spcPct val="100000"/>
              </a:lnSpc>
              <a:spcBef>
                <a:spcPts val="480"/>
              </a:spcBef>
              <a:spcAft>
                <a:spcPts val="0"/>
              </a:spcAft>
              <a:buClr>
                <a:schemeClr val="dk1"/>
              </a:buClr>
              <a:buSzPts val="2400"/>
              <a:buAutoNum type="arabicParenBoth"/>
            </a:pPr>
            <a:r>
              <a:rPr lang="en-US"/>
              <a:t>If prejudice played a role in generating data, algorithms will happily reproduce patterns of prejudice</a:t>
            </a:r>
            <a:endParaRPr/>
          </a:p>
          <a:p>
            <a:pPr indent="-514350" lvl="1" marL="914400" rtl="0" algn="l">
              <a:lnSpc>
                <a:spcPct val="100000"/>
              </a:lnSpc>
              <a:spcBef>
                <a:spcPts val="480"/>
              </a:spcBef>
              <a:spcAft>
                <a:spcPts val="0"/>
              </a:spcAft>
              <a:buClr>
                <a:schemeClr val="dk1"/>
              </a:buClr>
              <a:buSzPts val="2400"/>
              <a:buAutoNum type="arabicParenBoth"/>
            </a:pPr>
            <a:r>
              <a:rPr lang="en-US"/>
              <a:t>if data mining draws inferences from a biased sample of the population, these inferences may systematically disadvantage those who are under- or overrepresented in the data. </a:t>
            </a:r>
            <a:endParaRPr/>
          </a:p>
          <a:p>
            <a:pPr indent="-342900" lvl="0" marL="342900" rtl="0" algn="l">
              <a:lnSpc>
                <a:spcPct val="100000"/>
              </a:lnSpc>
              <a:spcBef>
                <a:spcPts val="560"/>
              </a:spcBef>
              <a:spcAft>
                <a:spcPts val="0"/>
              </a:spcAft>
              <a:buClr>
                <a:schemeClr val="dk1"/>
              </a:buClr>
              <a:buSzPts val="2800"/>
              <a:buChar char="•"/>
            </a:pPr>
            <a:r>
              <a:rPr lang="en-US"/>
              <a:t>Special considerations</a:t>
            </a:r>
            <a:endParaRPr/>
          </a:p>
          <a:p>
            <a:pPr indent="-285750" lvl="1" marL="742950" rtl="0" algn="l">
              <a:lnSpc>
                <a:spcPct val="100000"/>
              </a:lnSpc>
              <a:spcBef>
                <a:spcPts val="480"/>
              </a:spcBef>
              <a:spcAft>
                <a:spcPts val="0"/>
              </a:spcAft>
              <a:buClr>
                <a:schemeClr val="dk1"/>
              </a:buClr>
              <a:buSzPts val="2400"/>
              <a:buChar char="–"/>
            </a:pPr>
            <a:r>
              <a:rPr i="1" lang="en-US"/>
              <a:t>Labels </a:t>
            </a:r>
            <a:r>
              <a:rPr lang="en-US"/>
              <a:t>(ground truth data) are often subjective. This can skew modeling results (see example next page)</a:t>
            </a:r>
            <a:endParaRPr/>
          </a:p>
          <a:p>
            <a:pPr indent="-285750" lvl="1" marL="742950" rtl="0" algn="l">
              <a:lnSpc>
                <a:spcPct val="100000"/>
              </a:lnSpc>
              <a:spcBef>
                <a:spcPts val="480"/>
              </a:spcBef>
              <a:spcAft>
                <a:spcPts val="0"/>
              </a:spcAft>
              <a:buClr>
                <a:schemeClr val="dk1"/>
              </a:buClr>
              <a:buSzPts val="2400"/>
              <a:buChar char="–"/>
            </a:pPr>
            <a:r>
              <a:rPr i="1" lang="en-US"/>
              <a:t>Data collected</a:t>
            </a:r>
            <a:r>
              <a:rPr lang="en-US"/>
              <a:t> about protected classes may be systematically incorrect, or non-representative 🡪 may discriminate against protected classes. </a:t>
            </a:r>
            <a:endParaRPr/>
          </a:p>
          <a:p>
            <a:pPr indent="-228600" lvl="2" marL="1143000" rtl="0" algn="l">
              <a:lnSpc>
                <a:spcPct val="100000"/>
              </a:lnSpc>
              <a:spcBef>
                <a:spcPts val="400"/>
              </a:spcBef>
              <a:spcAft>
                <a:spcPts val="0"/>
              </a:spcAft>
              <a:buClr>
                <a:schemeClr val="dk1"/>
              </a:buClr>
              <a:buSzPts val="2000"/>
              <a:buChar char="•"/>
            </a:pPr>
            <a:r>
              <a:rPr lang="en-US"/>
              <a:t>Underrepresentation vs overrepresentation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g26794074f39_0_57"/>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Impacts on 23andMe</a:t>
            </a:r>
            <a:endParaRPr/>
          </a:p>
        </p:txBody>
      </p:sp>
      <p:sp>
        <p:nvSpPr>
          <p:cNvPr id="917" name="Google Shape;917;g26794074f39_0_57"/>
          <p:cNvSpPr txBox="1"/>
          <p:nvPr>
            <p:ph idx="1" type="body"/>
          </p:nvPr>
        </p:nvSpPr>
        <p:spPr>
          <a:xfrm>
            <a:off x="609600" y="4762501"/>
            <a:ext cx="10980900" cy="13635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t>Lower utility, data uses, and especially needing only 1 test in a lifetime meant 23andMe lacked profitability</a:t>
            </a:r>
            <a:endParaRPr/>
          </a:p>
          <a:p>
            <a:pPr indent="0" lvl="0" marL="0" rtl="0" algn="l">
              <a:spcBef>
                <a:spcPts val="560"/>
              </a:spcBef>
              <a:spcAft>
                <a:spcPts val="0"/>
              </a:spcAft>
              <a:buNone/>
            </a:pPr>
            <a:r>
              <a:rPr lang="en-US"/>
              <a:t>But where will their data go? Will it be purged or sold to a 3rd party?</a:t>
            </a:r>
            <a:endParaRPr/>
          </a:p>
        </p:txBody>
      </p:sp>
      <p:pic>
        <p:nvPicPr>
          <p:cNvPr id="918" name="Google Shape;918;g26794074f39_0_57"/>
          <p:cNvPicPr preferRelativeResize="0"/>
          <p:nvPr/>
        </p:nvPicPr>
        <p:blipFill>
          <a:blip r:embed="rId3">
            <a:alphaModFix/>
          </a:blip>
          <a:stretch>
            <a:fillRect/>
          </a:stretch>
        </p:blipFill>
        <p:spPr>
          <a:xfrm>
            <a:off x="0" y="979302"/>
            <a:ext cx="12192000" cy="389929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g26794074f39_0_0"/>
          <p:cNvSpPr txBox="1"/>
          <p:nvPr>
            <p:ph type="title"/>
          </p:nvPr>
        </p:nvSpPr>
        <p:spPr>
          <a:xfrm>
            <a:off x="609600" y="219075"/>
            <a:ext cx="102600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Polygenic Risk Scores</a:t>
            </a:r>
            <a:endParaRPr/>
          </a:p>
        </p:txBody>
      </p:sp>
      <p:sp>
        <p:nvSpPr>
          <p:cNvPr id="925" name="Google Shape;925;g26794074f39_0_0"/>
          <p:cNvSpPr txBox="1"/>
          <p:nvPr>
            <p:ph idx="1" type="body"/>
          </p:nvPr>
        </p:nvSpPr>
        <p:spPr>
          <a:xfrm>
            <a:off x="609601" y="1146051"/>
            <a:ext cx="10980900" cy="49800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u="sng">
                <a:solidFill>
                  <a:schemeClr val="hlink"/>
                </a:solidFill>
                <a:hlinkClick r:id="rId3"/>
              </a:rPr>
              <a:t>https://genomemedicine.biomedcentral.com/articles/10.1186/s13073-018-0610-x</a:t>
            </a:r>
            <a:endParaRPr/>
          </a:p>
          <a:p>
            <a:pPr indent="0" lvl="0" marL="0" rtl="0" algn="l">
              <a:spcBef>
                <a:spcPts val="560"/>
              </a:spcBef>
              <a:spcAft>
                <a:spcPts val="0"/>
              </a:spcAft>
              <a:buNone/>
            </a:pPr>
            <a:r>
              <a:t/>
            </a:r>
            <a:endParaRPr/>
          </a:p>
          <a:p>
            <a:pPr indent="0" lvl="0" marL="0" rtl="0" algn="l">
              <a:spcBef>
                <a:spcPts val="560"/>
              </a:spcBef>
              <a:spcAft>
                <a:spcPts val="0"/>
              </a:spcAft>
              <a:buNone/>
            </a:pPr>
            <a:r>
              <a:rPr lang="en-US" u="sng">
                <a:solidFill>
                  <a:schemeClr val="hlink"/>
                </a:solidFill>
                <a:hlinkClick r:id="rId4"/>
              </a:rPr>
              <a:t>https://www.biorxiv.org/content/10.1101/2021.01.12.426453v1.full</a:t>
            </a:r>
            <a:endParaRPr/>
          </a:p>
          <a:p>
            <a:pPr indent="0" lvl="0" marL="0" rtl="0" algn="l">
              <a:spcBef>
                <a:spcPts val="560"/>
              </a:spcBef>
              <a:spcAft>
                <a:spcPts val="0"/>
              </a:spcAft>
              <a:buNone/>
            </a:pPr>
            <a:r>
              <a:t/>
            </a:r>
            <a:endParaRPr/>
          </a:p>
          <a:p>
            <a:pPr indent="0" lvl="0" marL="0" rtl="0" algn="l">
              <a:spcBef>
                <a:spcPts val="560"/>
              </a:spcBef>
              <a:spcAft>
                <a:spcPts val="0"/>
              </a:spcAft>
              <a:buNone/>
            </a:pPr>
            <a:r>
              <a:rPr lang="en-US" u="sng">
                <a:solidFill>
                  <a:schemeClr val="hlink"/>
                </a:solidFill>
                <a:hlinkClick r:id="rId5"/>
              </a:rPr>
              <a:t>https://www.nature.com/articles/s41588-019-0379-x</a:t>
            </a:r>
            <a:r>
              <a:rPr lang="en-US"/>
              <a:t> </a:t>
            </a:r>
            <a:endParaRPr/>
          </a:p>
          <a:p>
            <a:pPr indent="0" lvl="0" marL="0" rtl="0" algn="l">
              <a:spcBef>
                <a:spcPts val="56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63"/>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Lessons learned: Why models fail</a:t>
            </a:r>
            <a:endParaRPr/>
          </a:p>
        </p:txBody>
      </p:sp>
      <p:sp>
        <p:nvSpPr>
          <p:cNvPr id="931" name="Google Shape;931;p63"/>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Transparency</a:t>
            </a:r>
            <a:endParaRPr/>
          </a:p>
          <a:p>
            <a:pPr indent="-285750" lvl="1" marL="742950" rtl="0" algn="l">
              <a:spcBef>
                <a:spcPts val="480"/>
              </a:spcBef>
              <a:spcAft>
                <a:spcPts val="0"/>
              </a:spcAft>
              <a:buClr>
                <a:schemeClr val="dk1"/>
              </a:buClr>
              <a:buSzPts val="2400"/>
              <a:buChar char="–"/>
            </a:pPr>
            <a:r>
              <a:rPr lang="en-US"/>
              <a:t>Is the model transparent or opaque? Or even invisible?</a:t>
            </a:r>
            <a:endParaRPr/>
          </a:p>
          <a:p>
            <a:pPr indent="-342900" lvl="0" marL="342900" rtl="0" algn="l">
              <a:spcBef>
                <a:spcPts val="560"/>
              </a:spcBef>
              <a:spcAft>
                <a:spcPts val="0"/>
              </a:spcAft>
              <a:buClr>
                <a:schemeClr val="dk1"/>
              </a:buClr>
              <a:buSzPts val="2800"/>
              <a:buChar char="•"/>
            </a:pPr>
            <a:r>
              <a:rPr lang="en-US"/>
              <a:t>Are participants aware of being modeled?</a:t>
            </a:r>
            <a:endParaRPr/>
          </a:p>
          <a:p>
            <a:pPr indent="-285750" lvl="1" marL="742950" rtl="0" algn="l">
              <a:spcBef>
                <a:spcPts val="480"/>
              </a:spcBef>
              <a:spcAft>
                <a:spcPts val="0"/>
              </a:spcAft>
              <a:buClr>
                <a:schemeClr val="dk1"/>
              </a:buClr>
              <a:buSzPts val="2400"/>
              <a:buChar char="–"/>
            </a:pPr>
            <a:r>
              <a:rPr lang="en-US"/>
              <a:t>Do people know model’s conclusions?</a:t>
            </a:r>
            <a:endParaRPr/>
          </a:p>
          <a:p>
            <a:pPr indent="-285750" lvl="1" marL="742950" rtl="0" algn="l">
              <a:spcBef>
                <a:spcPts val="480"/>
              </a:spcBef>
              <a:spcAft>
                <a:spcPts val="0"/>
              </a:spcAft>
              <a:buClr>
                <a:schemeClr val="dk1"/>
              </a:buClr>
              <a:buSzPts val="2400"/>
              <a:buChar char="–"/>
            </a:pPr>
            <a:r>
              <a:rPr lang="en-US"/>
              <a:t>Are the mistakes the model makes symmetric?</a:t>
            </a:r>
            <a:endParaRPr/>
          </a:p>
          <a:p>
            <a:pPr indent="-342900" lvl="0" marL="342900" rtl="0" algn="l">
              <a:spcBef>
                <a:spcPts val="560"/>
              </a:spcBef>
              <a:spcAft>
                <a:spcPts val="0"/>
              </a:spcAft>
              <a:buClr>
                <a:schemeClr val="dk1"/>
              </a:buClr>
              <a:buSzPts val="2800"/>
              <a:buChar char="•"/>
            </a:pPr>
            <a:r>
              <a:rPr lang="en-US"/>
              <a:t>Does the model learn from mistakes?</a:t>
            </a:r>
            <a:endParaRPr/>
          </a:p>
          <a:p>
            <a:pPr indent="-285750" lvl="1" marL="742950" rtl="0" algn="l">
              <a:spcBef>
                <a:spcPts val="480"/>
              </a:spcBef>
              <a:spcAft>
                <a:spcPts val="0"/>
              </a:spcAft>
              <a:buClr>
                <a:schemeClr val="dk1"/>
              </a:buClr>
              <a:buSzPts val="2400"/>
              <a:buChar char="–"/>
            </a:pPr>
            <a:r>
              <a:rPr lang="en-US"/>
              <a:t>Is it updated dynamically when ground truth changes?</a:t>
            </a:r>
            <a:endParaRPr/>
          </a:p>
          <a:p>
            <a:pPr indent="-285750" lvl="1" marL="742950" rtl="0" algn="l">
              <a:spcBef>
                <a:spcPts val="480"/>
              </a:spcBef>
              <a:spcAft>
                <a:spcPts val="0"/>
              </a:spcAft>
              <a:buClr>
                <a:schemeClr val="dk1"/>
              </a:buClr>
              <a:buSzPts val="2400"/>
              <a:buChar char="–"/>
            </a:pPr>
            <a:r>
              <a:rPr lang="en-US"/>
              <a:t>Does it create a feedback loop that exacerbates the damage</a:t>
            </a:r>
            <a:endParaRPr/>
          </a:p>
          <a:p>
            <a:pPr indent="-342900" lvl="0" marL="342900" rtl="0" algn="l">
              <a:spcBef>
                <a:spcPts val="560"/>
              </a:spcBef>
              <a:spcAft>
                <a:spcPts val="0"/>
              </a:spcAft>
              <a:buClr>
                <a:schemeClr val="dk1"/>
              </a:buClr>
              <a:buSzPts val="2800"/>
              <a:buChar char="•"/>
            </a:pPr>
            <a:r>
              <a:rPr lang="en-US"/>
              <a:t>Does the model use proxies?</a:t>
            </a:r>
            <a:endParaRPr/>
          </a:p>
          <a:p>
            <a:pPr indent="-285750" lvl="1" marL="742950" rtl="0" algn="l">
              <a:spcBef>
                <a:spcPts val="480"/>
              </a:spcBef>
              <a:spcAft>
                <a:spcPts val="0"/>
              </a:spcAft>
              <a:buClr>
                <a:schemeClr val="dk1"/>
              </a:buClr>
              <a:buSzPts val="2400"/>
              <a:buChar char="–"/>
            </a:pPr>
            <a:r>
              <a:rPr lang="en-US"/>
              <a:t>Models using actual data about the behavior, rather then proxies, are more likely to be valid</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64"/>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How algorithms can go wrong</a:t>
            </a:r>
            <a:endParaRPr/>
          </a:p>
        </p:txBody>
      </p:sp>
      <p:sp>
        <p:nvSpPr>
          <p:cNvPr id="937" name="Google Shape;937;p64"/>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Blackbox algorithms are unfair</a:t>
            </a:r>
            <a:endParaRPr/>
          </a:p>
          <a:p>
            <a:pPr indent="-285750" lvl="1" marL="742950" rtl="0" algn="l">
              <a:spcBef>
                <a:spcPts val="400"/>
              </a:spcBef>
              <a:spcAft>
                <a:spcPts val="0"/>
              </a:spcAft>
              <a:buClr>
                <a:schemeClr val="dk1"/>
              </a:buClr>
              <a:buSzPts val="2000"/>
              <a:buChar char="–"/>
            </a:pPr>
            <a:r>
              <a:rPr lang="en-US" sz="2000"/>
              <a:t>They cannot explain their decisions, and you cannot appeal their decisions</a:t>
            </a:r>
            <a:endParaRPr/>
          </a:p>
          <a:p>
            <a:pPr indent="-342900" lvl="0" marL="342900" rtl="0" algn="l">
              <a:spcBef>
                <a:spcPts val="480"/>
              </a:spcBef>
              <a:spcAft>
                <a:spcPts val="0"/>
              </a:spcAft>
              <a:buClr>
                <a:schemeClr val="dk1"/>
              </a:buClr>
              <a:buSzPts val="2400"/>
              <a:buChar char="•"/>
            </a:pPr>
            <a:r>
              <a:rPr lang="en-US" sz="2400"/>
              <a:t>Algorithms are unfair when their mistakes are asymmetric</a:t>
            </a:r>
            <a:endParaRPr/>
          </a:p>
          <a:p>
            <a:pPr indent="-285750" lvl="1" marL="742950" rtl="0" algn="l">
              <a:spcBef>
                <a:spcPts val="400"/>
              </a:spcBef>
              <a:spcAft>
                <a:spcPts val="0"/>
              </a:spcAft>
              <a:buClr>
                <a:schemeClr val="dk1"/>
              </a:buClr>
              <a:buSzPts val="2000"/>
              <a:buChar char="–"/>
            </a:pPr>
            <a:r>
              <a:rPr lang="en-US" sz="2000"/>
              <a:t>Damage of False Positives vs damage done by False Negatives</a:t>
            </a:r>
            <a:endParaRPr/>
          </a:p>
          <a:p>
            <a:pPr indent="-342900" lvl="0" marL="342900" rtl="0" algn="l">
              <a:spcBef>
                <a:spcPts val="480"/>
              </a:spcBef>
              <a:spcAft>
                <a:spcPts val="0"/>
              </a:spcAft>
              <a:buClr>
                <a:schemeClr val="dk1"/>
              </a:buClr>
              <a:buSzPts val="2400"/>
              <a:buChar char="•"/>
            </a:pPr>
            <a:r>
              <a:rPr lang="en-US" sz="2400"/>
              <a:t>Algorithms are unfair when they do not learn from their mistakes</a:t>
            </a:r>
            <a:endParaRPr/>
          </a:p>
          <a:p>
            <a:pPr indent="-342900" lvl="0" marL="342900" rtl="0" algn="l">
              <a:spcBef>
                <a:spcPts val="480"/>
              </a:spcBef>
              <a:spcAft>
                <a:spcPts val="0"/>
              </a:spcAft>
              <a:buClr>
                <a:schemeClr val="dk1"/>
              </a:buClr>
              <a:buSzPts val="2400"/>
              <a:buChar char="•"/>
            </a:pPr>
            <a:r>
              <a:rPr lang="en-US" sz="2400"/>
              <a:t>Algorithms may be unfair when they rely on proxies </a:t>
            </a:r>
            <a:endParaRPr/>
          </a:p>
          <a:p>
            <a:pPr indent="-285750" lvl="1" marL="742950" rtl="0" algn="l">
              <a:spcBef>
                <a:spcPts val="400"/>
              </a:spcBef>
              <a:spcAft>
                <a:spcPts val="0"/>
              </a:spcAft>
              <a:buClr>
                <a:schemeClr val="dk1"/>
              </a:buClr>
              <a:buSzPts val="2000"/>
              <a:buChar char="–"/>
            </a:pPr>
            <a:r>
              <a:rPr lang="en-US" sz="2000"/>
              <a:t>of the behavior or outcome they are measuring</a:t>
            </a:r>
            <a:endParaRPr/>
          </a:p>
          <a:p>
            <a:pPr indent="-342900" lvl="0" marL="342900" rtl="0" algn="l">
              <a:spcBef>
                <a:spcPts val="480"/>
              </a:spcBef>
              <a:spcAft>
                <a:spcPts val="0"/>
              </a:spcAft>
              <a:buClr>
                <a:schemeClr val="dk1"/>
              </a:buClr>
              <a:buSzPts val="2400"/>
              <a:buChar char="•"/>
            </a:pPr>
            <a:r>
              <a:rPr lang="en-US" sz="2400"/>
              <a:t>Algorithms are unfair when they create pernicious feedback loops</a:t>
            </a:r>
            <a:endParaRPr/>
          </a:p>
          <a:p>
            <a:pPr indent="-342900" lvl="0" marL="342900" rtl="0" algn="l">
              <a:spcBef>
                <a:spcPts val="480"/>
              </a:spcBef>
              <a:spcAft>
                <a:spcPts val="0"/>
              </a:spcAft>
              <a:buClr>
                <a:schemeClr val="dk1"/>
              </a:buClr>
              <a:buSzPts val="2400"/>
              <a:buChar char="•"/>
            </a:pPr>
            <a:r>
              <a:rPr lang="en-US" sz="2400"/>
              <a:t>Algorithms may be unfair by design</a:t>
            </a:r>
            <a:endParaRPr/>
          </a:p>
          <a:p>
            <a:pPr indent="-285750" lvl="1" marL="742950" rtl="0" algn="l">
              <a:spcBef>
                <a:spcPts val="400"/>
              </a:spcBef>
              <a:spcAft>
                <a:spcPts val="0"/>
              </a:spcAft>
              <a:buClr>
                <a:schemeClr val="dk1"/>
              </a:buClr>
              <a:buSzPts val="2000"/>
              <a:buChar char="–"/>
            </a:pPr>
            <a:r>
              <a:rPr lang="en-US" sz="2000"/>
              <a:t>Designer decides what data to collect, what variables to model</a:t>
            </a:r>
            <a:endParaRPr/>
          </a:p>
          <a:p>
            <a:pPr indent="-285750" lvl="1" marL="742950" rtl="0" algn="l">
              <a:spcBef>
                <a:spcPts val="400"/>
              </a:spcBef>
              <a:spcAft>
                <a:spcPts val="0"/>
              </a:spcAft>
              <a:buClr>
                <a:schemeClr val="dk1"/>
              </a:buClr>
              <a:buSzPts val="2000"/>
              <a:buChar char="–"/>
            </a:pPr>
            <a:r>
              <a:rPr lang="en-US" sz="2000"/>
              <a:t>Choices reflect designer’s ideology and blind spots</a:t>
            </a:r>
            <a:endParaRPr/>
          </a:p>
          <a:p>
            <a:pPr indent="0" lvl="1" marL="457200" rtl="0" algn="l">
              <a:spcBef>
                <a:spcPts val="400"/>
              </a:spcBef>
              <a:spcAft>
                <a:spcPts val="0"/>
              </a:spcAft>
              <a:buClr>
                <a:schemeClr val="dk1"/>
              </a:buClr>
              <a:buSzPts val="2000"/>
              <a:buNone/>
            </a:pPr>
            <a:r>
              <a:t/>
            </a:r>
            <a:endParaRPr sz="2000"/>
          </a:p>
          <a:p>
            <a:pPr indent="-158750" lvl="1" marL="742950" rtl="0" algn="l">
              <a:spcBef>
                <a:spcPts val="400"/>
              </a:spcBef>
              <a:spcAft>
                <a:spcPts val="0"/>
              </a:spcAft>
              <a:buClr>
                <a:schemeClr val="dk1"/>
              </a:buClr>
              <a:buSzPts val="2000"/>
              <a:buNone/>
            </a:pPr>
            <a:r>
              <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8"/>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Calibri"/>
              <a:buNone/>
            </a:pPr>
            <a:r>
              <a:rPr lang="en-US"/>
              <a:t>Biases in hiring decisions</a:t>
            </a:r>
            <a:endParaRPr/>
          </a:p>
        </p:txBody>
      </p:sp>
      <p:sp>
        <p:nvSpPr>
          <p:cNvPr id="280" name="Google Shape;280;p8"/>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Char char="•"/>
            </a:pPr>
            <a:r>
              <a:rPr lang="en-US"/>
              <a:t>St. George’s Hospital (UK) developed a computer program to help sort medical school applicants based on its previous admissions decisions. Those admissions decisions systematically discriminated against racial minorities and women with similar credentials to other applicants’. By learning from prior biased decisions, St. George’s Hospital devised an automated process that propagated the same prejudices. </a:t>
            </a:r>
            <a:endParaRPr/>
          </a:p>
          <a:p>
            <a:pPr indent="-342900" lvl="0" marL="342900" rtl="0" algn="l">
              <a:lnSpc>
                <a:spcPct val="100000"/>
              </a:lnSpc>
              <a:spcBef>
                <a:spcPts val="560"/>
              </a:spcBef>
              <a:spcAft>
                <a:spcPts val="0"/>
              </a:spcAft>
              <a:buClr>
                <a:schemeClr val="dk1"/>
              </a:buClr>
              <a:buSzPts val="2800"/>
              <a:buChar char="•"/>
            </a:pPr>
            <a:r>
              <a:rPr lang="en-US"/>
              <a:t>The computer may learn to discriminate against certain female or black applicants if trained on prior hiring decisions in which an employer has consistently rejected jobseekers with degrees from women’s or historically black colleges.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9"/>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Calibri"/>
              <a:buNone/>
            </a:pPr>
            <a:r>
              <a:rPr lang="en-US"/>
              <a:t>3. Feature selection</a:t>
            </a:r>
            <a:endParaRPr/>
          </a:p>
        </p:txBody>
      </p:sp>
      <p:sp>
        <p:nvSpPr>
          <p:cNvPr id="286" name="Google Shape;286;p9"/>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Char char="•"/>
            </a:pPr>
            <a:r>
              <a:rPr lang="en-US"/>
              <a:t>AI designers make choices about what attributes to collect and model</a:t>
            </a:r>
            <a:endParaRPr/>
          </a:p>
          <a:p>
            <a:pPr indent="-285750" lvl="1" marL="742950" rtl="0" algn="l">
              <a:lnSpc>
                <a:spcPct val="100000"/>
              </a:lnSpc>
              <a:spcBef>
                <a:spcPts val="480"/>
              </a:spcBef>
              <a:spcAft>
                <a:spcPts val="0"/>
              </a:spcAft>
              <a:buClr>
                <a:schemeClr val="dk1"/>
              </a:buClr>
              <a:buSzPts val="2400"/>
              <a:buChar char="–"/>
            </a:pPr>
            <a:r>
              <a:rPr lang="en-US"/>
              <a:t>May systematically omit details to reliably resolve members of protected classes with details necessary to achieve equally accurate determinations residing at a level of granularity and coverage that the selected features fail to achieve. </a:t>
            </a:r>
            <a:endParaRPr/>
          </a:p>
          <a:p>
            <a:pPr indent="-285750" lvl="1" marL="742950" rtl="0" algn="l">
              <a:lnSpc>
                <a:spcPct val="100000"/>
              </a:lnSpc>
              <a:spcBef>
                <a:spcPts val="480"/>
              </a:spcBef>
              <a:spcAft>
                <a:spcPts val="0"/>
              </a:spcAft>
              <a:buClr>
                <a:schemeClr val="dk1"/>
              </a:buClr>
              <a:buSzPts val="2400"/>
              <a:buChar char="–"/>
            </a:pPr>
            <a:r>
              <a:rPr lang="en-US"/>
              <a:t>Obtaining detailed information to resolve protected classes can be expensive. </a:t>
            </a:r>
            <a:endParaRPr/>
          </a:p>
          <a:p>
            <a:pPr indent="-228600" lvl="2" marL="1143000" rtl="0" algn="l">
              <a:lnSpc>
                <a:spcPct val="100000"/>
              </a:lnSpc>
              <a:spcBef>
                <a:spcPts val="400"/>
              </a:spcBef>
              <a:spcAft>
                <a:spcPts val="0"/>
              </a:spcAft>
              <a:buClr>
                <a:schemeClr val="dk1"/>
              </a:buClr>
              <a:buSzPts val="2000"/>
              <a:buChar char="•"/>
            </a:pPr>
            <a:r>
              <a:rPr lang="en-US"/>
              <a:t>See “redlining” – using a coarse proxy to make decisions , e.g., zipcode leads to less accurate decisions than fine-grained data, but is easier to collect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3_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_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ISI Overview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2019-05-22T17:16:50Z</dcterms:created>
  <dc:creator>Kristina Lerman</dc:creator>
</cp:coreProperties>
</file>